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3" r:id="rId2"/>
    <p:sldMasterId id="2147483660" r:id="rId3"/>
  </p:sldMasterIdLst>
  <p:notesMasterIdLst>
    <p:notesMasterId r:id="rId18"/>
  </p:notesMasterIdLst>
  <p:sldIdLst>
    <p:sldId id="731" r:id="rId4"/>
    <p:sldId id="743" r:id="rId5"/>
    <p:sldId id="474" r:id="rId6"/>
    <p:sldId id="724" r:id="rId7"/>
    <p:sldId id="786" r:id="rId8"/>
    <p:sldId id="812" r:id="rId9"/>
    <p:sldId id="727" r:id="rId10"/>
    <p:sldId id="808" r:id="rId11"/>
    <p:sldId id="810" r:id="rId12"/>
    <p:sldId id="809" r:id="rId13"/>
    <p:sldId id="445" r:id="rId14"/>
    <p:sldId id="811" r:id="rId15"/>
    <p:sldId id="813" r:id="rId16"/>
    <p:sldId id="26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69887E-EF9B-C149-BD29-55C892339557}" v="476" dt="2022-09-26T17:50:39.2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3"/>
    <p:restoredTop sz="69751" autoAdjust="0"/>
  </p:normalViewPr>
  <p:slideViewPr>
    <p:cSldViewPr snapToGrid="0" snapToObjects="1">
      <p:cViewPr>
        <p:scale>
          <a:sx n="76" d="100"/>
          <a:sy n="76" d="100"/>
        </p:scale>
        <p:origin x="-105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microsoft.com/office/2015/10/relationships/revisionInfo" Target="revisionInfo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A1F4-BFE2-B24F-B76A-CC55E09EBB5D}" type="datetimeFigureOut">
              <a:rPr lang="de-DE" smtClean="0"/>
              <a:t>27.09.2022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15F05-2722-2849-8DC6-B0B711B876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0758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9AFF-FB72-DB48-9406-A3354DE818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35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3117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xmlns="" id="{4BA868EC-30A4-FA43-8711-34CBDF72D4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60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fld id="{A5B527E4-A67D-714E-9977-78EA6CF4F395}" type="slidenum">
              <a:rPr lang="en-US" altLang="de-DE" sz="120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6</a:t>
            </a:fld>
            <a:endParaRPr lang="en-US" altLang="de-DE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2FF444D2-9949-3E45-9581-41372FEC3E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6F650F94-BDA3-3143-BF0D-E0E5931DCB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67014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a-GE" dirty="0" smtClean="0"/>
              <a:t>სექტორების</a:t>
            </a:r>
            <a:r>
              <a:rPr lang="ka-GE" baseline="0" dirty="0" smtClean="0"/>
              <a:t> შერჩევის კრიტერიუმები: 1. ბიზნესის კრიტიკული რაოდენობა = სადაც თვმოყრილია არა ერთი მსხვილი, არამედ მრავალი ბიზნეს კომპანია 2. სექტორი, რომელსაც გააჩნია განვითრების პოტენციალი და არის დინამიური  და 3. </a:t>
            </a:r>
            <a:r>
              <a:rPr lang="ka-GE" baseline="0" smtClean="0"/>
              <a:t>სექტორი, რომელშიც წარმოდგენილ ბინზესებსაც აქვთ გაუმჯობესების და კონკურენტუნარიანობის გაზრდის მოტივაცია და სურვილი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15F05-2722-2849-8DC6-B0B711B876A1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1256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69AFF-FB72-DB48-9406-A3354DE8184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1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38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49859" y="6356350"/>
            <a:ext cx="1407641" cy="365125"/>
          </a:xfrm>
          <a:prstGeom prst="rect">
            <a:avLst/>
          </a:prstGeom>
        </p:spPr>
        <p:txBody>
          <a:bodyPr/>
          <a:lstStyle/>
          <a:p>
            <a:fld id="{7EBFF2DD-0825-1A4C-BAB7-5BA1F36ED52A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5B1AA4-F135-E549-84E7-AB3C5AB74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478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49859" y="6356350"/>
            <a:ext cx="1407641" cy="365125"/>
          </a:xfrm>
          <a:prstGeom prst="rect">
            <a:avLst/>
          </a:prstGeom>
        </p:spPr>
        <p:txBody>
          <a:bodyPr/>
          <a:lstStyle/>
          <a:p>
            <a:fld id="{7EBFF2DD-0825-1A4C-BAB7-5BA1F36ED52A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5B1AA4-F135-E549-84E7-AB3C5AB74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43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>
                <a:solidFill>
                  <a:srgbClr val="06699A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Mesopartner contact: mj@mesopartner.com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19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Mesopartner contact: mj@mesopartner.com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40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Mesopartner contact: mj@mesopartner.com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03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Mesopartner contact: mj@mesopartner.com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256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Mesopartner contact: mj@mesopartner.com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48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Mesopartner contact: mj@mesopartner.com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54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Mesopartner contact: mj@mesopartner.com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5218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Mesopartner contact: mj@mesopartner.com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4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09" y="1293073"/>
            <a:ext cx="7484165" cy="87098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49859" y="6356350"/>
            <a:ext cx="1407641" cy="365125"/>
          </a:xfrm>
          <a:prstGeom prst="rect">
            <a:avLst/>
          </a:prstGeom>
        </p:spPr>
        <p:txBody>
          <a:bodyPr/>
          <a:lstStyle/>
          <a:p>
            <a:fld id="{7EBFF2DD-0825-1A4C-BAB7-5BA1F36ED52A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5B1AA4-F135-E549-84E7-AB3C5AB74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833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Mesopartner contact: mj@mesopartner.com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5407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Mesopartner contact: mj@mesopartner.com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7953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Mesopartner contact: mj@mesopartner.com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9949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838200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381000" y="1905000"/>
            <a:ext cx="6400800" cy="1752600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694449B-7B10-4371-9443-3E0CEFFEE0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B861CF1-E2B8-4C48-B230-C30DA0F962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ABCAB-0DE7-4D7C-B69A-A8B10AE4CDFE}" type="slidenum">
              <a:rPr lang="en-US" altLang="de-DE"/>
              <a:pPr>
                <a:defRPr/>
              </a:pPr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1470327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>
                <a:solidFill>
                  <a:srgbClr val="06699A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Mesopartner contact: mj@mesopartner.com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924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Mesopartner contact: mj@mesopartner.com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179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Mesopartner contact: mj@mesopartner.com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62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Mesopartner contact: mj@mesopartner.com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0430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Mesopartner contact: mj@mesopartner.com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21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Mesopartner contact: mj@mesopartner.com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66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49859" y="6356350"/>
            <a:ext cx="1407641" cy="365125"/>
          </a:xfrm>
          <a:prstGeom prst="rect">
            <a:avLst/>
          </a:prstGeom>
        </p:spPr>
        <p:txBody>
          <a:bodyPr/>
          <a:lstStyle/>
          <a:p>
            <a:fld id="{7EBFF2DD-0825-1A4C-BAB7-5BA1F36ED52A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5B1AA4-F135-E549-84E7-AB3C5AB74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021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Mesopartner contact: mj@mesopartner.com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952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Mesopartner contact: mj@mesopartner.com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0078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Mesopartner contact: mj@mesopartner.com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826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Mesopartner contact: mj@mesopartner.com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135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Mesopartner contact: mj@mesopartner.com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273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838200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381000" y="1905000"/>
            <a:ext cx="6400800" cy="1752600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694449B-7B10-4371-9443-3E0CEFFEE0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B861CF1-E2B8-4C48-B230-C30DA0F962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ABCAB-0DE7-4D7C-B69A-A8B10AE4CDFE}" type="slidenum">
              <a:rPr lang="en-US" altLang="de-DE"/>
              <a:pPr>
                <a:defRPr/>
              </a:pPr>
              <a:t>‹#›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102905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9859" y="6356350"/>
            <a:ext cx="1407641" cy="365125"/>
          </a:xfrm>
          <a:prstGeom prst="rect">
            <a:avLst/>
          </a:prstGeom>
        </p:spPr>
        <p:txBody>
          <a:bodyPr/>
          <a:lstStyle/>
          <a:p>
            <a:fld id="{7EBFF2DD-0825-1A4C-BAB7-5BA1F36ED52A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5B1AA4-F135-E549-84E7-AB3C5AB74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05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449859" y="6356350"/>
            <a:ext cx="1407641" cy="365125"/>
          </a:xfrm>
          <a:prstGeom prst="rect">
            <a:avLst/>
          </a:prstGeom>
        </p:spPr>
        <p:txBody>
          <a:bodyPr/>
          <a:lstStyle/>
          <a:p>
            <a:fld id="{7EBFF2DD-0825-1A4C-BAB7-5BA1F36ED52A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5B1AA4-F135-E549-84E7-AB3C5AB74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918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449859" y="6356350"/>
            <a:ext cx="1407641" cy="365125"/>
          </a:xfrm>
          <a:prstGeom prst="rect">
            <a:avLst/>
          </a:prstGeom>
        </p:spPr>
        <p:txBody>
          <a:bodyPr/>
          <a:lstStyle/>
          <a:p>
            <a:fld id="{7EBFF2DD-0825-1A4C-BAB7-5BA1F36ED52A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5B1AA4-F135-E549-84E7-AB3C5AB74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11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449859" y="6356350"/>
            <a:ext cx="1407641" cy="365125"/>
          </a:xfrm>
          <a:prstGeom prst="rect">
            <a:avLst/>
          </a:prstGeom>
        </p:spPr>
        <p:txBody>
          <a:bodyPr/>
          <a:lstStyle/>
          <a:p>
            <a:fld id="{7EBFF2DD-0825-1A4C-BAB7-5BA1F36ED52A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5B1AA4-F135-E549-84E7-AB3C5AB74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43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9859" y="6356350"/>
            <a:ext cx="1407641" cy="365125"/>
          </a:xfrm>
          <a:prstGeom prst="rect">
            <a:avLst/>
          </a:prstGeom>
        </p:spPr>
        <p:txBody>
          <a:bodyPr/>
          <a:lstStyle/>
          <a:p>
            <a:fld id="{7EBFF2DD-0825-1A4C-BAB7-5BA1F36ED52A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5B1AA4-F135-E549-84E7-AB3C5AB74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0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9859" y="6356350"/>
            <a:ext cx="1407641" cy="365125"/>
          </a:xfrm>
          <a:prstGeom prst="rect">
            <a:avLst/>
          </a:prstGeom>
        </p:spPr>
        <p:txBody>
          <a:bodyPr/>
          <a:lstStyle/>
          <a:p>
            <a:fld id="{7EBFF2DD-0825-1A4C-BAB7-5BA1F36ED52A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5B1AA4-F135-E549-84E7-AB3C5AB74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697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7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7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73003"/>
            <a:ext cx="8229600" cy="764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79153"/>
            <a:ext cx="8229600" cy="38470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89BB4D7-25F7-9547-BCF1-C4D1AFBD7F3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60973" y="30391"/>
            <a:ext cx="1878229" cy="672276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C7D06964-5F9F-624D-B03D-6DD636A1F9A9}"/>
              </a:ext>
            </a:extLst>
          </p:cNvPr>
          <p:cNvCxnSpPr/>
          <p:nvPr userDrawn="1"/>
        </p:nvCxnSpPr>
        <p:spPr>
          <a:xfrm>
            <a:off x="387178" y="889688"/>
            <a:ext cx="8452024" cy="6590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5D4BED36-7BD1-8542-8E4D-599A3592C8DD}"/>
              </a:ext>
            </a:extLst>
          </p:cNvPr>
          <p:cNvCxnSpPr>
            <a:cxnSpLocks/>
          </p:cNvCxnSpPr>
          <p:nvPr userDrawn="1"/>
        </p:nvCxnSpPr>
        <p:spPr>
          <a:xfrm>
            <a:off x="387178" y="950504"/>
            <a:ext cx="8064844" cy="5088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xmlns="" id="{A84353ED-5EF1-2AF0-B453-73A3D2FF5FF5}"/>
              </a:ext>
            </a:extLst>
          </p:cNvPr>
          <p:cNvPicPr>
            <a:picLocks/>
          </p:cNvPicPr>
          <p:nvPr userDrawn="1"/>
        </p:nvPicPr>
        <p:blipFill>
          <a:blip r:embed="rId14" cstate="email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harpenSoften amount="81000"/>
                    </a14:imgEffect>
                    <a14:imgEffect>
                      <a14:brightnessContrast bright="-9000" contrast="6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2523" y="139134"/>
            <a:ext cx="1503454" cy="6722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7996710-8EBA-F9F1-2E30-F189F8E3C125}"/>
              </a:ext>
            </a:extLst>
          </p:cNvPr>
          <p:cNvSpPr txBox="1"/>
          <p:nvPr userDrawn="1"/>
        </p:nvSpPr>
        <p:spPr>
          <a:xfrm>
            <a:off x="5165899" y="722533"/>
            <a:ext cx="3815139" cy="238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00B050"/>
                </a:solidFill>
              </a:rPr>
              <a:t>Backstopping Mandate for Strengthening LED National Core Group in Georgia </a:t>
            </a:r>
          </a:p>
        </p:txBody>
      </p:sp>
      <p:pic>
        <p:nvPicPr>
          <p:cNvPr id="7" name="Grafik 7" descr="Coat of arms of the city of Poti. Georgia. Isolated on white background stock illustration">
            <a:extLst>
              <a:ext uri="{FF2B5EF4-FFF2-40B4-BE49-F238E27FC236}">
                <a16:creationId xmlns:a16="http://schemas.microsoft.com/office/drawing/2014/main" xmlns="" id="{BE424ADA-1185-6590-03FB-D675AA18C4E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48179" y="6187110"/>
            <a:ext cx="550545" cy="554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rafik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xmlns="" id="{0B3BE838-F067-61E1-A293-F6AE89C086D4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7536" y="6166472"/>
            <a:ext cx="511810" cy="596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17.png" descr="A picture containing chart&#10;&#10;Description automatically generated">
            <a:extLst>
              <a:ext uri="{FF2B5EF4-FFF2-40B4-BE49-F238E27FC236}">
                <a16:creationId xmlns:a16="http://schemas.microsoft.com/office/drawing/2014/main" xmlns="" id="{E1D17DB3-011C-900E-2A0F-0BB84216EB02}"/>
              </a:ext>
            </a:extLst>
          </p:cNvPr>
          <p:cNvPicPr>
            <a:picLocks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6213900"/>
            <a:ext cx="527050" cy="5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BD7E8E96-B48A-FB3D-9858-FA4C55A2D5B0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01912" y="6308458"/>
            <a:ext cx="1117600" cy="27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60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Mesopartner contact: mj@mesopartner.com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644" y="635634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9644" y="6356350"/>
            <a:ext cx="978013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40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rgbClr val="06699A"/>
          </a:solidFill>
          <a:latin typeface="Helvetica Neue Light" charset="0"/>
          <a:ea typeface="Helvetica Neue Light" charset="0"/>
          <a:cs typeface="Helvetica Neue Light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b="0" i="0" kern="1200">
          <a:solidFill>
            <a:schemeClr val="tx1"/>
          </a:solidFill>
          <a:latin typeface="Helvetica Neue" charset="0"/>
          <a:ea typeface="Helvetica Neue" charset="0"/>
          <a:cs typeface="Helvetica Neue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b="0" i="0" kern="1200">
          <a:solidFill>
            <a:schemeClr val="tx1"/>
          </a:solidFill>
          <a:latin typeface="Helvetica Neue" charset="0"/>
          <a:ea typeface="Helvetica Neue" charset="0"/>
          <a:cs typeface="Helvetica Neue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b="0" i="0" kern="1200">
          <a:solidFill>
            <a:schemeClr val="tx1"/>
          </a:solidFill>
          <a:latin typeface="Helvetica Neue" charset="0"/>
          <a:ea typeface="Helvetica Neue" charset="0"/>
          <a:cs typeface="Helvetica Neue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b="0" i="0" kern="1200">
          <a:solidFill>
            <a:schemeClr val="tx1"/>
          </a:solidFill>
          <a:latin typeface="Helvetica Neue" charset="0"/>
          <a:ea typeface="Helvetica Neue" charset="0"/>
          <a:cs typeface="Helvetica Neue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b="0" i="0" kern="1200">
          <a:solidFill>
            <a:schemeClr val="tx1"/>
          </a:solidFill>
          <a:latin typeface="Helvetica Neue" charset="0"/>
          <a:ea typeface="Helvetica Neue" charset="0"/>
          <a:cs typeface="Helvetica Neue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Mesopartner contact: mj@mesopartner.com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644" y="635634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03892-DFCD-F24B-BBEC-92E3442F386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9644" y="6356350"/>
            <a:ext cx="978013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6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rgbClr val="06699A"/>
          </a:solidFill>
          <a:latin typeface="Helvetica Neue Light" charset="0"/>
          <a:ea typeface="Helvetica Neue Light" charset="0"/>
          <a:cs typeface="Helvetica Neue Light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b="0" i="0" kern="1200">
          <a:solidFill>
            <a:schemeClr val="tx1"/>
          </a:solidFill>
          <a:latin typeface="Helvetica Neue" charset="0"/>
          <a:ea typeface="Helvetica Neue" charset="0"/>
          <a:cs typeface="Helvetica Neue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b="0" i="0" kern="1200">
          <a:solidFill>
            <a:schemeClr val="tx1"/>
          </a:solidFill>
          <a:latin typeface="Helvetica Neue" charset="0"/>
          <a:ea typeface="Helvetica Neue" charset="0"/>
          <a:cs typeface="Helvetica Neue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b="0" i="0" kern="1200">
          <a:solidFill>
            <a:schemeClr val="tx1"/>
          </a:solidFill>
          <a:latin typeface="Helvetica Neue" charset="0"/>
          <a:ea typeface="Helvetica Neue" charset="0"/>
          <a:cs typeface="Helvetica Neue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b="0" i="0" kern="1200">
          <a:solidFill>
            <a:schemeClr val="tx1"/>
          </a:solidFill>
          <a:latin typeface="Helvetica Neue" charset="0"/>
          <a:ea typeface="Helvetica Neue" charset="0"/>
          <a:cs typeface="Helvetica Neue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b="0" i="0" kern="1200">
          <a:solidFill>
            <a:schemeClr val="tx1"/>
          </a:solidFill>
          <a:latin typeface="Helvetica Neue" charset="0"/>
          <a:ea typeface="Helvetica Neue" charset="0"/>
          <a:cs typeface="Helvetica Neue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Senaki | Georgian Travel Guide">
            <a:extLst>
              <a:ext uri="{FF2B5EF4-FFF2-40B4-BE49-F238E27FC236}">
                <a16:creationId xmlns:a16="http://schemas.microsoft.com/office/drawing/2014/main" xmlns="" id="{4D50C7D4-A486-1684-8ECF-ABC860304E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 bwMode="auto">
          <a:xfrm>
            <a:off x="3662269" y="857257"/>
            <a:ext cx="5481731" cy="2523737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A picture containing outdoor, nature&#10;&#10;Description automatically generated">
            <a:extLst>
              <a:ext uri="{FF2B5EF4-FFF2-40B4-BE49-F238E27FC236}">
                <a16:creationId xmlns:a16="http://schemas.microsoft.com/office/drawing/2014/main" xmlns="" id="{BB8F7ED7-DE5C-0828-9081-0FC1E3E98A7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3662269" y="3477006"/>
            <a:ext cx="5481731" cy="2523744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69477" y="1247542"/>
            <a:ext cx="3764306" cy="1596086"/>
          </a:xfrm>
        </p:spPr>
        <p:txBody>
          <a:bodyPr>
            <a:normAutofit/>
          </a:bodyPr>
          <a:lstStyle/>
          <a:p>
            <a:pPr algn="l"/>
            <a:r>
              <a:rPr lang="ka-GE" sz="2250" dirty="0"/>
              <a:t>საქართველოში ადგილობრივი ეკონომიკური განვითარების მხარდაჭერა</a:t>
            </a:r>
            <a:endParaRPr lang="en-US" sz="2250" dirty="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xmlns="" id="{342F658F-AFA3-3065-85D7-704D4FFFCF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400" y="3429000"/>
            <a:ext cx="3688461" cy="1001268"/>
          </a:xfrm>
        </p:spPr>
        <p:txBody>
          <a:bodyPr>
            <a:normAutofit fontScale="92500" lnSpcReduction="10000"/>
          </a:bodyPr>
          <a:lstStyle/>
          <a:p>
            <a:r>
              <a:rPr lang="ka-GE" sz="2100" b="1" dirty="0" smtClean="0">
                <a:latin typeface="+mj-lt"/>
              </a:rPr>
              <a:t>გახსნის ღონისძიება</a:t>
            </a:r>
          </a:p>
          <a:p>
            <a:r>
              <a:rPr lang="ka-GE" sz="2100" b="1" dirty="0" smtClean="0">
                <a:latin typeface="+mj-lt"/>
              </a:rPr>
              <a:t>სენაკი</a:t>
            </a:r>
          </a:p>
          <a:p>
            <a:r>
              <a:rPr lang="ka-GE" sz="2100" b="1" dirty="0" smtClean="0">
                <a:latin typeface="+mj-lt"/>
              </a:rPr>
              <a:t>28 სექტემბერი</a:t>
            </a:r>
            <a:endParaRPr lang="en-GB" sz="21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8094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3634559-F760-AB33-8025-5EEEE7A7C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a-GE" sz="3600" dirty="0"/>
              <a:t>ადგილობრივი </a:t>
            </a:r>
            <a:r>
              <a:rPr lang="ka-GE" sz="3600"/>
              <a:t>ეკონომიკის </a:t>
            </a:r>
            <a:r>
              <a:rPr lang="ka-GE" sz="3600" smtClean="0"/>
              <a:t>მთვარი </a:t>
            </a:r>
            <a:r>
              <a:rPr lang="ka-GE" sz="3600" dirty="0"/>
              <a:t>სექტორების შეთავაზება</a:t>
            </a:r>
            <a:endParaRPr lang="de-DE" sz="3600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xmlns="" id="{DA8CF48D-6F73-8D73-941C-4F0B9DADD47D}"/>
              </a:ext>
            </a:extLst>
          </p:cNvPr>
          <p:cNvSpPr txBox="1">
            <a:spLocks/>
          </p:cNvSpPr>
          <p:nvPr/>
        </p:nvSpPr>
        <p:spPr>
          <a:xfrm>
            <a:off x="457200" y="2279153"/>
            <a:ext cx="8229600" cy="3847009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2400" dirty="0"/>
          </a:p>
          <a:p>
            <a:r>
              <a:rPr lang="ka-GE" sz="2400" dirty="0"/>
              <a:t>სექტორი</a:t>
            </a:r>
            <a:r>
              <a:rPr lang="de-DE" sz="2400" dirty="0"/>
              <a:t> 1: </a:t>
            </a:r>
          </a:p>
          <a:p>
            <a:endParaRPr lang="de-DE" sz="2400" dirty="0"/>
          </a:p>
          <a:p>
            <a:r>
              <a:rPr lang="ka-GE" sz="2400" dirty="0"/>
              <a:t>სექტორი</a:t>
            </a:r>
            <a:r>
              <a:rPr lang="de-DE" sz="2400" dirty="0"/>
              <a:t> 2: </a:t>
            </a:r>
          </a:p>
          <a:p>
            <a:endParaRPr lang="de-DE" sz="2400" dirty="0"/>
          </a:p>
          <a:p>
            <a:r>
              <a:rPr lang="ka-GE" sz="2400" dirty="0"/>
              <a:t>სექტორი</a:t>
            </a:r>
            <a:r>
              <a:rPr lang="de-DE" sz="2400" dirty="0"/>
              <a:t> </a:t>
            </a:r>
            <a:r>
              <a:rPr lang="de-DE" sz="2400" dirty="0" smtClean="0"/>
              <a:t>3</a:t>
            </a:r>
            <a:r>
              <a:rPr lang="ka-GE" sz="2400" dirty="0" smtClean="0"/>
              <a:t>:</a:t>
            </a:r>
            <a:endParaRPr lang="ka-GE" sz="2400" dirty="0"/>
          </a:p>
          <a:p>
            <a:pPr marL="0" indent="0">
              <a:buNone/>
            </a:pPr>
            <a:endParaRPr lang="ka-GE" sz="2400" dirty="0"/>
          </a:p>
          <a:p>
            <a:r>
              <a:rPr lang="ka-GE" sz="2400" dirty="0"/>
              <a:t>სექტორი </a:t>
            </a:r>
            <a:r>
              <a:rPr lang="ka-GE" sz="2400" dirty="0" smtClean="0"/>
              <a:t>4: ???</a:t>
            </a:r>
            <a:endParaRPr lang="de-DE" sz="2400" dirty="0"/>
          </a:p>
          <a:p>
            <a:endParaRPr lang="de-DE" sz="2400" dirty="0"/>
          </a:p>
          <a:p>
            <a:pPr marL="0" indent="0">
              <a:buFont typeface="Arial"/>
              <a:buNone/>
            </a:pPr>
            <a:r>
              <a:rPr lang="de-DE" sz="2400" dirty="0"/>
              <a:t>=&gt; </a:t>
            </a:r>
            <a:r>
              <a:rPr lang="ka-GE" sz="2400" dirty="0"/>
              <a:t>რეფლექცია ხსენებული სექტორების ირგვლივ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49868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>
            <a:extLst>
              <a:ext uri="{FF2B5EF4-FFF2-40B4-BE49-F238E27FC236}">
                <a16:creationId xmlns:a16="http://schemas.microsoft.com/office/drawing/2014/main" xmlns="" id="{68DC8A5B-5DEC-E660-B19F-0F63A244D2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a-GE" altLang="de-DE" sz="2800" dirty="0"/>
              <a:t>ბრილიანტის ინსტრუმენტის სტრუქტურა: საწყისი სამუშაო შეხვედრა</a:t>
            </a:r>
            <a:endParaRPr lang="en-GB" altLang="de-DE" sz="2800" dirty="0"/>
          </a:p>
        </p:txBody>
      </p:sp>
      <p:sp>
        <p:nvSpPr>
          <p:cNvPr id="268291" name="Rectangle 3">
            <a:extLst>
              <a:ext uri="{FF2B5EF4-FFF2-40B4-BE49-F238E27FC236}">
                <a16:creationId xmlns:a16="http://schemas.microsoft.com/office/drawing/2014/main" xmlns="" id="{F82BFB61-0AB8-56F5-DE2F-2565B065F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3300" y="2228850"/>
            <a:ext cx="2000250" cy="125730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ka-GE" altLang="de-DE" sz="1350" dirty="0">
                <a:solidFill>
                  <a:srgbClr val="0000FF"/>
                </a:solidFill>
              </a:rPr>
              <a:t>სექტორის კონკურენტული</a:t>
            </a:r>
          </a:p>
          <a:p>
            <a:pPr algn="ctr"/>
            <a:r>
              <a:rPr lang="ka-GE" altLang="de-DE" sz="1350" dirty="0">
                <a:solidFill>
                  <a:srgbClr val="0000FF"/>
                </a:solidFill>
              </a:rPr>
              <a:t>უპირატესობა</a:t>
            </a:r>
            <a:endParaRPr lang="en-US" altLang="de-DE" sz="1350" dirty="0">
              <a:solidFill>
                <a:srgbClr val="0000FF"/>
              </a:solidFill>
            </a:endParaRPr>
          </a:p>
          <a:p>
            <a:pPr algn="ctr"/>
            <a:r>
              <a:rPr lang="ka-GE" altLang="de-DE" sz="1350" dirty="0">
                <a:solidFill>
                  <a:srgbClr val="0000FF"/>
                </a:solidFill>
              </a:rPr>
              <a:t>რა არის სექტორის </a:t>
            </a:r>
          </a:p>
          <a:p>
            <a:pPr algn="ctr"/>
            <a:r>
              <a:rPr lang="ka-GE" altLang="de-DE" sz="1350" dirty="0">
                <a:solidFill>
                  <a:srgbClr val="0000FF"/>
                </a:solidFill>
              </a:rPr>
              <a:t>ძლიერი</a:t>
            </a:r>
          </a:p>
          <a:p>
            <a:pPr algn="ctr"/>
            <a:r>
              <a:rPr lang="ka-GE" altLang="de-DE" sz="1350" dirty="0">
                <a:solidFill>
                  <a:srgbClr val="0000FF"/>
                </a:solidFill>
              </a:rPr>
              <a:t>და სუსტი მხარეები</a:t>
            </a:r>
            <a:r>
              <a:rPr lang="en-US" altLang="de-DE" sz="1350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268292" name="Rectangle 4">
            <a:extLst>
              <a:ext uri="{FF2B5EF4-FFF2-40B4-BE49-F238E27FC236}">
                <a16:creationId xmlns:a16="http://schemas.microsoft.com/office/drawing/2014/main" xmlns="" id="{35F656FF-178E-0079-208E-AC82D1A47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881" y="3257550"/>
            <a:ext cx="2527120" cy="165735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ka-GE" altLang="de-DE" sz="1350" dirty="0">
                <a:solidFill>
                  <a:srgbClr val="0000FF"/>
                </a:solidFill>
              </a:rPr>
              <a:t>ინსტიტუტების მხარდაჭერა - </a:t>
            </a:r>
          </a:p>
          <a:p>
            <a:r>
              <a:rPr lang="ka-GE" altLang="de-DE" sz="1350" dirty="0">
                <a:solidFill>
                  <a:srgbClr val="0000FF"/>
                </a:solidFill>
              </a:rPr>
              <a:t>ხელმისაწვდომობა </a:t>
            </a:r>
            <a:endParaRPr lang="en-US" altLang="de-DE" sz="1350" dirty="0">
              <a:solidFill>
                <a:srgbClr val="0000FF"/>
              </a:solidFill>
            </a:endParaRPr>
          </a:p>
          <a:p>
            <a:r>
              <a:rPr lang="en-US" altLang="de-DE" sz="1350" dirty="0">
                <a:solidFill>
                  <a:srgbClr val="0000FF"/>
                </a:solidFill>
              </a:rPr>
              <a:t>* </a:t>
            </a:r>
            <a:r>
              <a:rPr lang="ka-GE" altLang="de-DE" sz="1350" dirty="0">
                <a:solidFill>
                  <a:srgbClr val="0000FF"/>
                </a:solidFill>
              </a:rPr>
              <a:t>ტრენინგზე</a:t>
            </a:r>
            <a:r>
              <a:rPr lang="en-US" altLang="de-DE" sz="1350" dirty="0">
                <a:solidFill>
                  <a:srgbClr val="0000FF"/>
                </a:solidFill>
              </a:rPr>
              <a:t>, </a:t>
            </a:r>
            <a:r>
              <a:rPr lang="ka-GE" altLang="de-DE" sz="1350" dirty="0">
                <a:solidFill>
                  <a:srgbClr val="0000FF"/>
                </a:solidFill>
              </a:rPr>
              <a:t>ტექნოლოგიებზე</a:t>
            </a:r>
            <a:r>
              <a:rPr lang="en-US" altLang="de-DE" sz="1350" dirty="0">
                <a:solidFill>
                  <a:srgbClr val="0000FF"/>
                </a:solidFill>
              </a:rPr>
              <a:t>,</a:t>
            </a:r>
          </a:p>
          <a:p>
            <a:r>
              <a:rPr lang="en-US" altLang="de-DE" sz="1350" dirty="0">
                <a:solidFill>
                  <a:srgbClr val="0000FF"/>
                </a:solidFill>
              </a:rPr>
              <a:t>   </a:t>
            </a:r>
            <a:r>
              <a:rPr lang="ka-GE" altLang="de-DE" sz="1350" dirty="0">
                <a:solidFill>
                  <a:srgbClr val="0000FF"/>
                </a:solidFill>
              </a:rPr>
              <a:t>დაფინანსებაზე, საჯარო</a:t>
            </a:r>
            <a:endParaRPr lang="en-US" altLang="de-DE" sz="1350" dirty="0">
              <a:solidFill>
                <a:srgbClr val="0000FF"/>
              </a:solidFill>
            </a:endParaRPr>
          </a:p>
          <a:p>
            <a:r>
              <a:rPr lang="en-US" altLang="de-DE" sz="1350" dirty="0">
                <a:solidFill>
                  <a:srgbClr val="0000FF"/>
                </a:solidFill>
              </a:rPr>
              <a:t>   </a:t>
            </a:r>
            <a:r>
              <a:rPr lang="ka-GE" altLang="de-DE" sz="1350" dirty="0">
                <a:solidFill>
                  <a:srgbClr val="0000FF"/>
                </a:solidFill>
              </a:rPr>
              <a:t>ინფრასტრუქტურაზე</a:t>
            </a:r>
            <a:endParaRPr lang="en-US" altLang="de-DE" sz="1350" dirty="0">
              <a:solidFill>
                <a:srgbClr val="0000FF"/>
              </a:solidFill>
            </a:endParaRPr>
          </a:p>
          <a:p>
            <a:r>
              <a:rPr lang="en-US" altLang="de-DE" sz="1350" dirty="0">
                <a:solidFill>
                  <a:srgbClr val="0000FF"/>
                </a:solidFill>
              </a:rPr>
              <a:t>* </a:t>
            </a:r>
            <a:r>
              <a:rPr lang="ka-GE" altLang="de-DE" sz="1350" dirty="0">
                <a:solidFill>
                  <a:srgbClr val="0000FF"/>
                </a:solidFill>
              </a:rPr>
              <a:t>მიწაზე და  ა.შ</a:t>
            </a:r>
            <a:endParaRPr lang="en-US" altLang="de-DE" sz="1350" dirty="0">
              <a:solidFill>
                <a:srgbClr val="0000FF"/>
              </a:solidFill>
            </a:endParaRPr>
          </a:p>
          <a:p>
            <a:r>
              <a:rPr lang="ka-GE" altLang="de-DE" sz="1350" dirty="0">
                <a:solidFill>
                  <a:srgbClr val="0000FF"/>
                </a:solidFill>
              </a:rPr>
              <a:t>ძლიერი + სუსტი მხარეები</a:t>
            </a:r>
            <a:endParaRPr lang="en-US" altLang="de-DE" sz="1350" dirty="0">
              <a:solidFill>
                <a:srgbClr val="0000FF"/>
              </a:solidFill>
            </a:endParaRPr>
          </a:p>
        </p:txBody>
      </p:sp>
      <p:sp>
        <p:nvSpPr>
          <p:cNvPr id="268293" name="Rectangle 5">
            <a:extLst>
              <a:ext uri="{FF2B5EF4-FFF2-40B4-BE49-F238E27FC236}">
                <a16:creationId xmlns:a16="http://schemas.microsoft.com/office/drawing/2014/main" xmlns="" id="{1BA5698F-2D2B-EDB7-0559-A7C91ADBE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314700"/>
            <a:ext cx="2527114" cy="142875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ka-GE" altLang="de-DE" sz="1350" dirty="0">
                <a:solidFill>
                  <a:srgbClr val="0000FF"/>
                </a:solidFill>
              </a:rPr>
              <a:t>მოთხოვნის პირობები</a:t>
            </a:r>
            <a:r>
              <a:rPr lang="en-US" altLang="de-DE" sz="1350" dirty="0">
                <a:solidFill>
                  <a:srgbClr val="0000FF"/>
                </a:solidFill>
              </a:rPr>
              <a:t>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ka-GE" altLang="de-DE" sz="1350" dirty="0">
                <a:solidFill>
                  <a:srgbClr val="0000FF"/>
                </a:solidFill>
              </a:rPr>
              <a:t>მოთხოვნა მაღალ ხარისხზე</a:t>
            </a:r>
          </a:p>
          <a:p>
            <a:r>
              <a:rPr lang="ka-GE" altLang="de-DE" sz="1350" dirty="0">
                <a:solidFill>
                  <a:srgbClr val="0000FF"/>
                </a:solidFill>
              </a:rPr>
              <a:t>(არასაბაზისო მოთხოვნა)</a:t>
            </a:r>
            <a:endParaRPr lang="en-US" altLang="de-DE" sz="1350" dirty="0">
              <a:solidFill>
                <a:srgbClr val="0000FF"/>
              </a:solidFill>
            </a:endParaRPr>
          </a:p>
          <a:p>
            <a:r>
              <a:rPr lang="en-US" altLang="de-DE" sz="1350" dirty="0">
                <a:solidFill>
                  <a:srgbClr val="0000FF"/>
                </a:solidFill>
              </a:rPr>
              <a:t>* </a:t>
            </a:r>
            <a:r>
              <a:rPr lang="ka-GE" altLang="de-DE" sz="1350" dirty="0">
                <a:solidFill>
                  <a:srgbClr val="0000FF"/>
                </a:solidFill>
              </a:rPr>
              <a:t>უჩვეულო მოთხოვნა</a:t>
            </a:r>
            <a:endParaRPr lang="en-US" altLang="de-DE" sz="1350" dirty="0">
              <a:solidFill>
                <a:srgbClr val="0000FF"/>
              </a:solidFill>
            </a:endParaRPr>
          </a:p>
          <a:p>
            <a:r>
              <a:rPr lang="en-US" altLang="de-DE" sz="1350" dirty="0">
                <a:solidFill>
                  <a:srgbClr val="0000FF"/>
                </a:solidFill>
              </a:rPr>
              <a:t>* </a:t>
            </a:r>
            <a:r>
              <a:rPr lang="ka-GE" altLang="de-DE" sz="1350" dirty="0">
                <a:solidFill>
                  <a:srgbClr val="0000FF"/>
                </a:solidFill>
              </a:rPr>
              <a:t>ინოვაციური მოთხოვნა</a:t>
            </a:r>
            <a:endParaRPr lang="en-US" altLang="de-DE" sz="1350" dirty="0">
              <a:solidFill>
                <a:srgbClr val="0000FF"/>
              </a:solidFill>
            </a:endParaRPr>
          </a:p>
          <a:p>
            <a:r>
              <a:rPr lang="ka-GE" altLang="de-DE" sz="1350" dirty="0">
                <a:solidFill>
                  <a:srgbClr val="0000FF"/>
                </a:solidFill>
              </a:rPr>
              <a:t>ძლიერი + სუსტი მხარეები</a:t>
            </a:r>
            <a:endParaRPr lang="en-US" altLang="de-DE" sz="1350" dirty="0">
              <a:solidFill>
                <a:srgbClr val="0000FF"/>
              </a:solidFill>
            </a:endParaRPr>
          </a:p>
          <a:p>
            <a:endParaRPr lang="en-US" altLang="de-DE" sz="1350" dirty="0">
              <a:solidFill>
                <a:srgbClr val="0000FF"/>
              </a:solidFill>
            </a:endParaRPr>
          </a:p>
        </p:txBody>
      </p:sp>
      <p:sp>
        <p:nvSpPr>
          <p:cNvPr id="268294" name="Rectangle 6">
            <a:extLst>
              <a:ext uri="{FF2B5EF4-FFF2-40B4-BE49-F238E27FC236}">
                <a16:creationId xmlns:a16="http://schemas.microsoft.com/office/drawing/2014/main" xmlns="" id="{AA7EEA82-A264-07FA-4CAD-E32B762CE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572000"/>
            <a:ext cx="2271713" cy="125730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ka-GE" altLang="de-DE" sz="1350" dirty="0">
                <a:solidFill>
                  <a:srgbClr val="0000FF"/>
                </a:solidFill>
              </a:rPr>
              <a:t>წარმოების მხარდაჭერა</a:t>
            </a:r>
            <a:endParaRPr lang="en-US" altLang="de-DE" sz="1350" dirty="0">
              <a:solidFill>
                <a:srgbClr val="0000FF"/>
              </a:solidFill>
            </a:endParaRPr>
          </a:p>
          <a:p>
            <a:pPr algn="ctr"/>
            <a:r>
              <a:rPr lang="en-US" altLang="de-DE" sz="1350" dirty="0">
                <a:solidFill>
                  <a:srgbClr val="0000FF"/>
                </a:solidFill>
              </a:rPr>
              <a:t>(</a:t>
            </a:r>
            <a:r>
              <a:rPr lang="ka-GE" altLang="de-DE" sz="1350" dirty="0">
                <a:solidFill>
                  <a:srgbClr val="0000FF"/>
                </a:solidFill>
              </a:rPr>
              <a:t>მიმწოდებლები</a:t>
            </a:r>
            <a:r>
              <a:rPr lang="en-US" altLang="de-DE" sz="1350" dirty="0">
                <a:solidFill>
                  <a:srgbClr val="0000FF"/>
                </a:solidFill>
              </a:rPr>
              <a:t>, </a:t>
            </a:r>
            <a:endParaRPr lang="ka-GE" altLang="de-DE" sz="1350" dirty="0">
              <a:solidFill>
                <a:srgbClr val="0000FF"/>
              </a:solidFill>
            </a:endParaRPr>
          </a:p>
          <a:p>
            <a:pPr algn="ctr"/>
            <a:r>
              <a:rPr lang="ka-GE" altLang="de-DE" sz="1350" dirty="0">
                <a:solidFill>
                  <a:srgbClr val="0000FF"/>
                </a:solidFill>
              </a:rPr>
              <a:t>ქვეკონტრაქტორები</a:t>
            </a:r>
            <a:r>
              <a:rPr lang="en-US" altLang="de-DE" sz="1350" dirty="0">
                <a:solidFill>
                  <a:srgbClr val="0000FF"/>
                </a:solidFill>
              </a:rPr>
              <a:t>,</a:t>
            </a:r>
            <a:endParaRPr lang="ka-GE" altLang="de-DE" sz="1350" dirty="0">
              <a:solidFill>
                <a:srgbClr val="0000FF"/>
              </a:solidFill>
            </a:endParaRPr>
          </a:p>
          <a:p>
            <a:pPr algn="ctr"/>
            <a:r>
              <a:rPr lang="en-US" altLang="de-DE" sz="1350" dirty="0">
                <a:solidFill>
                  <a:srgbClr val="0000FF"/>
                </a:solidFill>
              </a:rPr>
              <a:t> </a:t>
            </a:r>
            <a:r>
              <a:rPr lang="ka-GE" altLang="de-DE" sz="1350" dirty="0">
                <a:solidFill>
                  <a:srgbClr val="0000FF"/>
                </a:solidFill>
              </a:rPr>
              <a:t>სერვისების მიმწოდებლები</a:t>
            </a:r>
            <a:r>
              <a:rPr lang="en-US" altLang="de-DE" sz="1350" dirty="0">
                <a:solidFill>
                  <a:srgbClr val="0000FF"/>
                </a:solidFill>
              </a:rPr>
              <a:t>)</a:t>
            </a:r>
          </a:p>
          <a:p>
            <a:pPr algn="ctr"/>
            <a:r>
              <a:rPr lang="ka-GE" altLang="de-DE" sz="1350" dirty="0">
                <a:solidFill>
                  <a:srgbClr val="0000FF"/>
                </a:solidFill>
              </a:rPr>
              <a:t>ძლიერი + სუსტი მხარეები</a:t>
            </a:r>
            <a:endParaRPr lang="en-US" altLang="de-DE" sz="1350" dirty="0">
              <a:solidFill>
                <a:srgbClr val="0000FF"/>
              </a:solidFill>
            </a:endParaRPr>
          </a:p>
        </p:txBody>
      </p:sp>
      <p:grpSp>
        <p:nvGrpSpPr>
          <p:cNvPr id="268301" name="Group 13">
            <a:extLst>
              <a:ext uri="{FF2B5EF4-FFF2-40B4-BE49-F238E27FC236}">
                <a16:creationId xmlns:a16="http://schemas.microsoft.com/office/drawing/2014/main" xmlns="" id="{D9A497C1-B124-FE45-3E80-D70021D8E0B5}"/>
              </a:ext>
            </a:extLst>
          </p:cNvPr>
          <p:cNvGrpSpPr>
            <a:grpSpLocks/>
          </p:cNvGrpSpPr>
          <p:nvPr/>
        </p:nvGrpSpPr>
        <p:grpSpPr bwMode="auto">
          <a:xfrm>
            <a:off x="2571750" y="2686050"/>
            <a:ext cx="3943350" cy="2857500"/>
            <a:chOff x="1200" y="1536"/>
            <a:chExt cx="3312" cy="2400"/>
          </a:xfrm>
        </p:grpSpPr>
        <p:sp>
          <p:nvSpPr>
            <p:cNvPr id="268295" name="Line 7">
              <a:extLst>
                <a:ext uri="{FF2B5EF4-FFF2-40B4-BE49-F238E27FC236}">
                  <a16:creationId xmlns:a16="http://schemas.microsoft.com/office/drawing/2014/main" xmlns="" id="{70A67324-9828-50E5-2FE0-4AD69993B7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48" y="1536"/>
              <a:ext cx="672" cy="43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 sz="1350"/>
            </a:p>
          </p:txBody>
        </p:sp>
        <p:sp>
          <p:nvSpPr>
            <p:cNvPr id="268296" name="Line 8">
              <a:extLst>
                <a:ext uri="{FF2B5EF4-FFF2-40B4-BE49-F238E27FC236}">
                  <a16:creationId xmlns:a16="http://schemas.microsoft.com/office/drawing/2014/main" xmlns="" id="{E990F1BA-EBD3-B456-2FFA-B4292DED34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40" y="3456"/>
              <a:ext cx="672" cy="43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de-DE" sz="1350"/>
            </a:p>
          </p:txBody>
        </p:sp>
        <p:sp>
          <p:nvSpPr>
            <p:cNvPr id="268297" name="Line 9">
              <a:extLst>
                <a:ext uri="{FF2B5EF4-FFF2-40B4-BE49-F238E27FC236}">
                  <a16:creationId xmlns:a16="http://schemas.microsoft.com/office/drawing/2014/main" xmlns="" id="{98760F76-B428-64A9-0683-C2CBFA7840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504"/>
              <a:ext cx="576" cy="43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de-DE" sz="1350"/>
            </a:p>
          </p:txBody>
        </p:sp>
        <p:sp>
          <p:nvSpPr>
            <p:cNvPr id="268298" name="Line 10">
              <a:extLst>
                <a:ext uri="{FF2B5EF4-FFF2-40B4-BE49-F238E27FC236}">
                  <a16:creationId xmlns:a16="http://schemas.microsoft.com/office/drawing/2014/main" xmlns="" id="{1CB0350C-9804-472C-E8AA-C47DD226B1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8" y="1537"/>
              <a:ext cx="576" cy="43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de-DE" sz="1350"/>
            </a:p>
          </p:txBody>
        </p:sp>
        <p:sp>
          <p:nvSpPr>
            <p:cNvPr id="268299" name="Line 11">
              <a:extLst>
                <a:ext uri="{FF2B5EF4-FFF2-40B4-BE49-F238E27FC236}">
                  <a16:creationId xmlns:a16="http://schemas.microsoft.com/office/drawing/2014/main" xmlns="" id="{EC002334-2E31-05F2-59B2-BDFF7092FE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640"/>
              <a:ext cx="1728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350"/>
            </a:p>
          </p:txBody>
        </p:sp>
        <p:sp>
          <p:nvSpPr>
            <p:cNvPr id="268300" name="Line 12">
              <a:extLst>
                <a:ext uri="{FF2B5EF4-FFF2-40B4-BE49-F238E27FC236}">
                  <a16:creationId xmlns:a16="http://schemas.microsoft.com/office/drawing/2014/main" xmlns="" id="{F1E27C61-BD9F-7073-3D76-26BCC28FA8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2304"/>
              <a:ext cx="0" cy="72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350"/>
            </a:p>
          </p:txBody>
        </p:sp>
      </p:grpSp>
      <p:sp>
        <p:nvSpPr>
          <p:cNvPr id="268302" name="Rectangle 14">
            <a:extLst>
              <a:ext uri="{FF2B5EF4-FFF2-40B4-BE49-F238E27FC236}">
                <a16:creationId xmlns:a16="http://schemas.microsoft.com/office/drawing/2014/main" xmlns="" id="{ED5BBD62-5858-B8C8-7118-3B14822C1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171700"/>
            <a:ext cx="1371600" cy="857250"/>
          </a:xfrm>
          <a:prstGeom prst="rect">
            <a:avLst/>
          </a:prstGeom>
          <a:solidFill>
            <a:srgbClr val="000080"/>
          </a:solidFill>
          <a:ln w="254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ka-GE" altLang="de-DE" sz="1350" dirty="0">
                <a:solidFill>
                  <a:schemeClr val="bg1"/>
                </a:solidFill>
              </a:rPr>
              <a:t>ადგ. და ცენტრ.</a:t>
            </a:r>
          </a:p>
          <a:p>
            <a:pPr algn="ctr"/>
            <a:r>
              <a:rPr lang="ka-GE" altLang="de-DE" sz="1350" dirty="0">
                <a:solidFill>
                  <a:schemeClr val="bg1"/>
                </a:solidFill>
              </a:rPr>
              <a:t>ხელისუფლება</a:t>
            </a:r>
            <a:endParaRPr lang="en-GB" altLang="de-DE" sz="13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550936"/>
      </p:ext>
    </p:extLst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8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8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8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8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8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animBg="1" autoUpdateAnimBg="0"/>
      <p:bldP spid="268292" grpId="0" animBg="1" autoUpdateAnimBg="0"/>
      <p:bldP spid="268293" grpId="0" animBg="1" autoUpdateAnimBg="0"/>
      <p:bldP spid="268294" grpId="0" animBg="1" autoUpdateAnimBg="0"/>
      <p:bldP spid="268302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87E8B8E-7298-F0C9-5109-0314AB532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/>
              <a:t>მოპატიჟება ინტერვიუებში მონაწილეობისთვის 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88BDCA16-367E-A7E4-8A39-ACB78CE06032}"/>
              </a:ext>
            </a:extLst>
          </p:cNvPr>
          <p:cNvSpPr txBox="1">
            <a:spLocks/>
          </p:cNvSpPr>
          <p:nvPr/>
        </p:nvSpPr>
        <p:spPr>
          <a:xfrm>
            <a:off x="457200" y="2279153"/>
            <a:ext cx="8229600" cy="384700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2400" dirty="0"/>
          </a:p>
          <a:p>
            <a:r>
              <a:rPr lang="ka-GE" sz="2400" dirty="0"/>
              <a:t>სექტორი</a:t>
            </a:r>
            <a:r>
              <a:rPr lang="de-DE" sz="2400" dirty="0"/>
              <a:t> 1: </a:t>
            </a:r>
          </a:p>
          <a:p>
            <a:endParaRPr lang="de-DE" sz="2400" dirty="0"/>
          </a:p>
          <a:p>
            <a:r>
              <a:rPr lang="ka-GE" sz="2400" dirty="0"/>
              <a:t>სექტორი</a:t>
            </a:r>
            <a:r>
              <a:rPr lang="de-DE" sz="2400" dirty="0"/>
              <a:t> 2: </a:t>
            </a:r>
          </a:p>
          <a:p>
            <a:endParaRPr lang="de-DE" sz="2400" dirty="0"/>
          </a:p>
          <a:p>
            <a:r>
              <a:rPr lang="ka-GE" sz="2400" dirty="0"/>
              <a:t>სექტორი</a:t>
            </a:r>
            <a:r>
              <a:rPr lang="de-DE" sz="2400" dirty="0"/>
              <a:t> 3</a:t>
            </a:r>
          </a:p>
          <a:p>
            <a:endParaRPr lang="de-DE" sz="2400" dirty="0"/>
          </a:p>
          <a:p>
            <a:pPr marL="0" indent="0">
              <a:buFont typeface="Arial"/>
              <a:buNone/>
            </a:pPr>
            <a:r>
              <a:rPr lang="de-DE" sz="2400" dirty="0"/>
              <a:t>=&gt; </a:t>
            </a:r>
            <a:r>
              <a:rPr lang="ka-GE" sz="2400" dirty="0"/>
              <a:t>რეფლექცია ხსენებული სექტორების ირგვლივ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68927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Senaki | Georgian Travel Guide">
            <a:extLst>
              <a:ext uri="{FF2B5EF4-FFF2-40B4-BE49-F238E27FC236}">
                <a16:creationId xmlns:a16="http://schemas.microsoft.com/office/drawing/2014/main" xmlns="" id="{4D50C7D4-A486-1684-8ECF-ABC860304E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 bwMode="auto">
          <a:xfrm>
            <a:off x="3662269" y="857257"/>
            <a:ext cx="5481731" cy="2523737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A picture containing outdoor, nature&#10;&#10;Description automatically generated">
            <a:extLst>
              <a:ext uri="{FF2B5EF4-FFF2-40B4-BE49-F238E27FC236}">
                <a16:creationId xmlns:a16="http://schemas.microsoft.com/office/drawing/2014/main" xmlns="" id="{BB8F7ED7-DE5C-0828-9081-0FC1E3E98A7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3662269" y="3477006"/>
            <a:ext cx="5481731" cy="2523744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391899" y="3142792"/>
            <a:ext cx="3764306" cy="1596086"/>
          </a:xfrm>
        </p:spPr>
        <p:txBody>
          <a:bodyPr>
            <a:normAutofit/>
          </a:bodyPr>
          <a:lstStyle/>
          <a:p>
            <a:pPr algn="l"/>
            <a:r>
              <a:rPr lang="ka-GE" sz="2250" dirty="0"/>
              <a:t>მოუთმენლად ველოდებით თქვენთან ერთად მუშაობას შეფასების პროცესში!</a:t>
            </a:r>
            <a:endParaRPr lang="en-US" sz="2250" dirty="0"/>
          </a:p>
        </p:txBody>
      </p:sp>
    </p:spTree>
    <p:extLst>
      <p:ext uri="{BB962C8B-B14F-4D97-AF65-F5344CB8AC3E}">
        <p14:creationId xmlns:p14="http://schemas.microsoft.com/office/powerpoint/2010/main" val="43421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3B5E03-64D5-8E4A-938E-A68E6CC9A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54317"/>
            <a:ext cx="8229600" cy="3771846"/>
          </a:xfrm>
        </p:spPr>
        <p:txBody>
          <a:bodyPr/>
          <a:lstStyle/>
          <a:p>
            <a:pPr marL="0" indent="0" algn="ctr">
              <a:buNone/>
            </a:pPr>
            <a:r>
              <a:rPr lang="ka-GE" dirty="0"/>
              <a:t>მადლობას გიხდით ყურადღებისთვის!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13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9"/>
    </mc:Choice>
    <mc:Fallback xmlns="">
      <p:transition spd="slow" advTm="250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D3F03D7-0627-A508-A504-91CD301B1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917" y="811764"/>
            <a:ext cx="7484165" cy="870986"/>
          </a:xfrm>
        </p:spPr>
        <p:txBody>
          <a:bodyPr/>
          <a:lstStyle/>
          <a:p>
            <a:r>
              <a:rPr lang="ka-GE" dirty="0"/>
              <a:t>დღის განრიგი </a:t>
            </a:r>
            <a:r>
              <a:rPr lang="de-DE" dirty="0"/>
              <a:t>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D7BC02D2-86CB-57FA-9006-577F2FA96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2</a:t>
            </a:fld>
            <a:endParaRPr lang="en-US"/>
          </a:p>
        </p:txBody>
      </p:sp>
      <p:pic>
        <p:nvPicPr>
          <p:cNvPr id="1026" name="Picture 2" descr="500+ Structure Pictures [HD] | Download Free Images on Unsplash">
            <a:extLst>
              <a:ext uri="{FF2B5EF4-FFF2-40B4-BE49-F238E27FC236}">
                <a16:creationId xmlns:a16="http://schemas.microsoft.com/office/drawing/2014/main" xmlns="" id="{13F8DE45-DB78-CE9D-3A34-E9F84D103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97644" y="2195513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xmlns="" id="{90DEF94B-B4C5-E4A4-2CE3-4E95FC04D75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0253" y="1682750"/>
            <a:ext cx="4943984" cy="453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03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142B874-F0B6-884A-8DB7-7B07D6D18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</p:spPr>
        <p:txBody>
          <a:bodyPr vert="horz" lIns="34289" tIns="34290" rIns="34289" bIns="34290" rtlCol="0" anchor="ctr">
            <a:normAutofit fontScale="90000"/>
          </a:bodyPr>
          <a:lstStyle/>
          <a:p>
            <a:r>
              <a:rPr lang="ka-GE" dirty="0"/>
              <a:t>მანდატის ძირითადი ამოცანები </a:t>
            </a:r>
            <a:endParaRPr lang="en-GB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461765E0-2FF2-B147-AE5C-006B26C97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 vert="horz" lIns="34289" tIns="34290" rIns="34289" bIns="34290" rtlCol="0" anchor="t">
            <a:normAutofit fontScale="62500" lnSpcReduction="20000"/>
          </a:bodyPr>
          <a:lstStyle/>
          <a:p>
            <a:r>
              <a:rPr lang="ka-GE" dirty="0"/>
              <a:t>ეროვნული დონის აქტორების ძირითადი სამუშაო ჯგუფის ჩამოყალიბება და სისტემის გაძლიერება ქვემოდან ზემოთ </a:t>
            </a:r>
            <a:endParaRPr lang="en-US" dirty="0"/>
          </a:p>
          <a:p>
            <a:pPr lvl="1"/>
            <a:r>
              <a:rPr lang="ka-GE" sz="1350" dirty="0"/>
              <a:t>ლიდერი  - შვეიცარიის განვითარებისა და თანამშრომლობის სააგენტო, ფასილიტატორი - </a:t>
            </a:r>
            <a:r>
              <a:rPr lang="en-US" sz="1350" dirty="0" err="1"/>
              <a:t>Mezopartner</a:t>
            </a:r>
            <a:r>
              <a:rPr lang="en-US" sz="1350" dirty="0"/>
              <a:t> </a:t>
            </a:r>
          </a:p>
          <a:p>
            <a:pPr lvl="1"/>
            <a:r>
              <a:rPr lang="ka-GE" sz="1800" dirty="0"/>
              <a:t>წევრები</a:t>
            </a:r>
            <a:r>
              <a:rPr lang="en-US" sz="1800" dirty="0"/>
              <a:t>: MRDI,  </a:t>
            </a:r>
            <a:r>
              <a:rPr lang="en-US" sz="1800" dirty="0" err="1"/>
              <a:t>MoESD</a:t>
            </a:r>
            <a:r>
              <a:rPr lang="en-US" sz="1800" dirty="0"/>
              <a:t>, GFA, representatives of Parliamentary Committee, SDC, World Bank, GCCI, UNDP, ADA</a:t>
            </a:r>
            <a:r>
              <a:rPr lang="ka-GE" sz="1800" dirty="0"/>
              <a:t> ინფრასტრუქტურისა და რეგიონული განვითარების სააგენტო, საქართველოს ფერმერთა ასოციაცია, რეგიონული განვითარებისა და თვითმმართველობის საპარლამენტო კომიტეტის, მსოფლიო ბანკის, გაეროს განვითრების პროგრამის, ავსტრიის განვითარების სააგენტოს, საქართველოს სავაჭრო-სამრეწველო პალატის, თვითმმართველობათა ეროვნული ასოციაციის წარმომადგენლები </a:t>
            </a:r>
            <a:endParaRPr lang="en-US" sz="1800" dirty="0"/>
          </a:p>
          <a:p>
            <a:r>
              <a:rPr lang="ka-GE" dirty="0"/>
              <a:t>აეგ-ის ამჟამინდელი მდგომარეობის შეფასების პროცესის ფასილიტაცია</a:t>
            </a:r>
            <a:endParaRPr lang="en-US" dirty="0"/>
          </a:p>
          <a:p>
            <a:r>
              <a:rPr lang="ka-GE" dirty="0"/>
              <a:t>აეგ-ის სისტემის აქტორებს შორის კავშირის გაძლიერება</a:t>
            </a:r>
            <a:endParaRPr lang="en-US" dirty="0"/>
          </a:p>
          <a:p>
            <a:r>
              <a:rPr lang="ka-GE" dirty="0"/>
              <a:t>აეგ-ის სისტემის სტრატეგიის შემუშავება საპილოტე ინიციატივებისა და შესაბამისი მეთოდოლოგიის გამოყენებით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de-DE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xmlns="" id="{0680EB74-5550-F440-9963-34EB81D3D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03892-DFCD-F24B-BBEC-92E3442F38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03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3B1DDB7-8247-3541-9809-523361F6F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654" y="1041124"/>
            <a:ext cx="5920139" cy="997889"/>
          </a:xfrm>
        </p:spPr>
        <p:txBody>
          <a:bodyPr>
            <a:normAutofit/>
          </a:bodyPr>
          <a:lstStyle/>
          <a:p>
            <a:r>
              <a:rPr lang="de-DE" sz="2700" dirty="0">
                <a:latin typeface="Helvetica Neue Light"/>
              </a:rPr>
              <a:t>LED</a:t>
            </a:r>
            <a:r>
              <a:rPr lang="ka-GE" sz="2700" dirty="0">
                <a:latin typeface="Helvetica Neue Light"/>
              </a:rPr>
              <a:t>-ის საპილოტე პროექტები სენაკსა და ფოთში</a:t>
            </a:r>
            <a:endParaRPr lang="de-DE" sz="2700" dirty="0">
              <a:latin typeface="Helvetica Neue Light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D84165A9-4E7C-4648-AE59-95CD12114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6" y="2032883"/>
            <a:ext cx="5413893" cy="3378942"/>
          </a:xfrm>
        </p:spPr>
        <p:txBody>
          <a:bodyPr vert="horz" lIns="68580" tIns="34290" rIns="68580" bIns="34290" rtlCol="0" anchor="t">
            <a:noAutofit/>
          </a:bodyPr>
          <a:lstStyle/>
          <a:p>
            <a:r>
              <a:rPr lang="ka-GE" sz="1600" dirty="0">
                <a:latin typeface="Helvetica Neue"/>
              </a:rPr>
              <a:t>ვიზიტი 2022 წლის ივნისში და პარტნიორების შერჩევა</a:t>
            </a:r>
            <a:endParaRPr lang="en-GB" sz="1600" dirty="0">
              <a:latin typeface="Helvetica Neue"/>
            </a:endParaRPr>
          </a:p>
          <a:p>
            <a:pPr lvl="1"/>
            <a:endParaRPr lang="en-GB" sz="1400" dirty="0">
              <a:latin typeface="Helvetica Neue"/>
            </a:endParaRPr>
          </a:p>
          <a:p>
            <a:r>
              <a:rPr lang="ka-GE" sz="1600" dirty="0">
                <a:latin typeface="Helvetica Neue"/>
              </a:rPr>
              <a:t>ადგილობრივი ეკონომიკური განვითარების მხარდაჭერა ორ მუნიციპალიტეტში </a:t>
            </a:r>
            <a:endParaRPr lang="en-GB" sz="1600" dirty="0">
              <a:latin typeface="Helvetica Neue"/>
            </a:endParaRPr>
          </a:p>
          <a:p>
            <a:pPr lvl="1"/>
            <a:r>
              <a:rPr lang="ka-GE" sz="1400" dirty="0">
                <a:latin typeface="Helvetica Neue"/>
              </a:rPr>
              <a:t>ფოთი</a:t>
            </a:r>
            <a:r>
              <a:rPr lang="en-GB" sz="1400" dirty="0">
                <a:latin typeface="Helvetica Neue"/>
              </a:rPr>
              <a:t>: </a:t>
            </a:r>
            <a:r>
              <a:rPr lang="ka-GE" sz="1400" dirty="0">
                <a:latin typeface="Helvetica Neue"/>
              </a:rPr>
              <a:t>საპორტო, თვითმმართველი ქალაქი,  </a:t>
            </a:r>
            <a:r>
              <a:rPr lang="ka-GE" sz="1400" dirty="0" smtClean="0">
                <a:latin typeface="Helvetica Neue"/>
              </a:rPr>
              <a:t>ინდუსტრიალიზაციის </a:t>
            </a:r>
            <a:r>
              <a:rPr lang="ka-GE" sz="1400" dirty="0">
                <a:latin typeface="Helvetica Neue"/>
              </a:rPr>
              <a:t>გარკვეული დონით</a:t>
            </a:r>
            <a:endParaRPr lang="en-GB" sz="1400" dirty="0"/>
          </a:p>
          <a:p>
            <a:pPr lvl="1"/>
            <a:r>
              <a:rPr lang="ka-GE" sz="1400" dirty="0">
                <a:latin typeface="Helvetica Neue"/>
              </a:rPr>
              <a:t>სენაკი</a:t>
            </a:r>
            <a:r>
              <a:rPr lang="en-GB" sz="1400" dirty="0">
                <a:latin typeface="Helvetica Neue"/>
              </a:rPr>
              <a:t>: </a:t>
            </a:r>
            <a:r>
              <a:rPr lang="ka-GE" sz="1400" dirty="0">
                <a:latin typeface="Helvetica Neue"/>
              </a:rPr>
              <a:t>ტიპური სათემო მუნიცპალიტეტი</a:t>
            </a:r>
            <a:r>
              <a:rPr lang="en-GB" sz="1400" dirty="0">
                <a:latin typeface="Helvetica Neue"/>
              </a:rPr>
              <a:t>, </a:t>
            </a:r>
            <a:r>
              <a:rPr lang="ka-GE" sz="1400" dirty="0">
                <a:latin typeface="Helvetica Neue"/>
              </a:rPr>
              <a:t>მრავალფეროვანი ეკონომიკური </a:t>
            </a:r>
            <a:r>
              <a:rPr lang="ka-GE" sz="1400" dirty="0" smtClean="0">
                <a:latin typeface="Helvetica Neue"/>
              </a:rPr>
              <a:t>სტრუქტურით</a:t>
            </a:r>
            <a:r>
              <a:rPr lang="en-GB" sz="1400" dirty="0" smtClean="0">
                <a:latin typeface="Helvetica Neue"/>
              </a:rPr>
              <a:t>, </a:t>
            </a:r>
            <a:r>
              <a:rPr lang="ka-GE" sz="1400" dirty="0">
                <a:latin typeface="Helvetica Neue"/>
              </a:rPr>
              <a:t>ურბანულ-რურალური დაყოფა</a:t>
            </a:r>
            <a:endParaRPr lang="en-GB" sz="1400" dirty="0"/>
          </a:p>
          <a:p>
            <a:r>
              <a:rPr lang="ka-GE" sz="1600" dirty="0">
                <a:latin typeface="Helvetica Neue"/>
              </a:rPr>
              <a:t>მიდგომის ძირითადი ამოცანები </a:t>
            </a:r>
            <a:endParaRPr lang="en-GB" sz="1600" dirty="0">
              <a:latin typeface="Helvetica Neue"/>
            </a:endParaRPr>
          </a:p>
          <a:p>
            <a:pPr lvl="1"/>
            <a:r>
              <a:rPr lang="ka-GE" sz="1400" dirty="0">
                <a:latin typeface="Helvetica Neue"/>
              </a:rPr>
              <a:t>ადგილობრივი ეკონომიკური და სოციალური რეალობის უკეთ გაგება</a:t>
            </a:r>
          </a:p>
          <a:p>
            <a:pPr lvl="1"/>
            <a:r>
              <a:rPr lang="ka-GE" sz="1400" dirty="0">
                <a:latin typeface="Helvetica Neue"/>
              </a:rPr>
              <a:t>მყიდველებისა და მიმწოდებლების ურთიერთობის ძირითადი გამოწვევებისა და შესაძლებლობების იდენტიფიცირება</a:t>
            </a:r>
          </a:p>
          <a:p>
            <a:pPr lvl="1"/>
            <a:r>
              <a:rPr lang="ka-GE" sz="1400" dirty="0">
                <a:latin typeface="Helvetica Neue"/>
              </a:rPr>
              <a:t>აეგ-ის კონკრეტული ინიციატივების მხარდაჭერა ადგილობრივი მასპინძელი და სხვა ორგანიზაციებიის დახმარებით </a:t>
            </a:r>
          </a:p>
          <a:p>
            <a:pPr lvl="1"/>
            <a:endParaRPr lang="en-GB" sz="1400" dirty="0">
              <a:latin typeface="Helvetica Neue"/>
            </a:endParaRPr>
          </a:p>
        </p:txBody>
      </p:sp>
      <p:pic>
        <p:nvPicPr>
          <p:cNvPr id="6" name="Picture 2" descr="A picture containing outdoor, nature&#10;&#10;Description automatically generated">
            <a:extLst>
              <a:ext uri="{FF2B5EF4-FFF2-40B4-BE49-F238E27FC236}">
                <a16:creationId xmlns:a16="http://schemas.microsoft.com/office/drawing/2014/main" xmlns="" id="{0EA260E3-C2AD-0B10-E34D-66C29BC0C5C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70568" y="3495794"/>
            <a:ext cx="2493354" cy="1813815"/>
          </a:xfrm>
          <a:prstGeom prst="rect">
            <a:avLst/>
          </a:prstGeom>
        </p:spPr>
      </p:pic>
      <p:pic>
        <p:nvPicPr>
          <p:cNvPr id="7" name="Picture 2" descr="Senaki | Georgian Travel Guide">
            <a:extLst>
              <a:ext uri="{FF2B5EF4-FFF2-40B4-BE49-F238E27FC236}">
                <a16:creationId xmlns:a16="http://schemas.microsoft.com/office/drawing/2014/main" xmlns="" id="{59B8ADA9-2771-76E6-F6B8-0FBB6878B5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37453" y="1382182"/>
            <a:ext cx="2485900" cy="1822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C6506739-03CA-E041-9F70-EA3A4AB53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5624513"/>
            <a:ext cx="2057400" cy="273844"/>
          </a:xfrm>
        </p:spPr>
        <p:txBody>
          <a:bodyPr>
            <a:normAutofit/>
          </a:bodyPr>
          <a:lstStyle/>
          <a:p>
            <a:pPr>
              <a:spcAft>
                <a:spcPts val="450"/>
              </a:spcAft>
            </a:pPr>
            <a:fld id="{90703892-DFCD-F24B-BBEC-92E3442F3868}" type="slidenum">
              <a:rPr lang="en-US" sz="750"/>
              <a:pPr>
                <a:spcAft>
                  <a:spcPts val="450"/>
                </a:spcAft>
              </a:pPr>
              <a:t>4</a:t>
            </a:fld>
            <a:endParaRPr lang="en-US" sz="750"/>
          </a:p>
        </p:txBody>
      </p:sp>
    </p:spTree>
    <p:extLst>
      <p:ext uri="{BB962C8B-B14F-4D97-AF65-F5344CB8AC3E}">
        <p14:creationId xmlns:p14="http://schemas.microsoft.com/office/powerpoint/2010/main" val="100184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>
            <a:extLst>
              <a:ext uri="{FF2B5EF4-FFF2-40B4-BE49-F238E27FC236}">
                <a16:creationId xmlns:a16="http://schemas.microsoft.com/office/drawing/2014/main" xmlns="" id="{40B04766-142E-4697-AAD6-AEB80C447B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altLang="de-DE" dirty="0"/>
              <a:t>საწყისი სამუშაო შეხვედრა</a:t>
            </a:r>
            <a:r>
              <a:rPr lang="en-GB" altLang="de-DE" dirty="0"/>
              <a:t>: </a:t>
            </a:r>
            <a:br>
              <a:rPr lang="en-GB" altLang="de-DE" dirty="0"/>
            </a:br>
            <a:r>
              <a:rPr lang="ka-GE" altLang="de-DE" dirty="0"/>
              <a:t>ამოცანები</a:t>
            </a:r>
            <a:endParaRPr lang="en-GB" altLang="de-DE" dirty="0"/>
          </a:p>
        </p:txBody>
      </p:sp>
      <p:sp>
        <p:nvSpPr>
          <p:cNvPr id="5129" name="Rectangle 9">
            <a:extLst>
              <a:ext uri="{FF2B5EF4-FFF2-40B4-BE49-F238E27FC236}">
                <a16:creationId xmlns:a16="http://schemas.microsoft.com/office/drawing/2014/main" xmlns="" id="{45D02E05-0C6E-A800-521B-B4DD8F61F9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416" y="2671665"/>
            <a:ext cx="5955957" cy="3309006"/>
          </a:xfrm>
        </p:spPr>
        <p:txBody>
          <a:bodyPr>
            <a:normAutofit fontScale="77500" lnSpcReduction="20000"/>
          </a:bodyPr>
          <a:lstStyle/>
          <a:p>
            <a:r>
              <a:rPr lang="ka-GE" altLang="de-DE" sz="2400" dirty="0"/>
              <a:t>ადგილობრივი ეკონომიკური განვითარების პროექტის ისტორია</a:t>
            </a:r>
            <a:endParaRPr lang="en-GB" altLang="de-DE" sz="2400" dirty="0"/>
          </a:p>
          <a:p>
            <a:endParaRPr lang="en-GB" altLang="de-DE" sz="2400" dirty="0"/>
          </a:p>
          <a:p>
            <a:r>
              <a:rPr lang="ka-GE" altLang="de-DE" sz="2400" dirty="0"/>
              <a:t>მომდევნო ათი დღის განმავლობაში განსახორციელებელი შეფასების ამოცანები</a:t>
            </a:r>
            <a:endParaRPr lang="en-GB" altLang="de-DE" sz="2400" dirty="0"/>
          </a:p>
          <a:p>
            <a:endParaRPr lang="en-GB" altLang="de-DE" sz="2400" dirty="0"/>
          </a:p>
          <a:p>
            <a:r>
              <a:rPr lang="ka-GE" altLang="de-DE" sz="2400" dirty="0"/>
              <a:t>ადგილობრივი ეკონომიკის შესაბამისი ძირითადი სექტორების მიმოხილვა</a:t>
            </a:r>
            <a:endParaRPr lang="en-GB" altLang="de-DE" sz="2400" dirty="0"/>
          </a:p>
          <a:p>
            <a:endParaRPr lang="en-GB" altLang="de-DE" sz="2400" dirty="0"/>
          </a:p>
          <a:p>
            <a:r>
              <a:rPr lang="ka-GE" altLang="de-DE" sz="2400" dirty="0"/>
              <a:t>მცირე ჯგუფებში მუშაობა </a:t>
            </a:r>
            <a:r>
              <a:rPr lang="ka-GE" altLang="de-DE" sz="2400" dirty="0" smtClean="0"/>
              <a:t>შერჩეული </a:t>
            </a:r>
            <a:r>
              <a:rPr lang="ka-GE" altLang="de-DE" sz="2400" dirty="0"/>
              <a:t>სექტორების </a:t>
            </a:r>
            <a:r>
              <a:rPr lang="ka-GE" altLang="de-DE" sz="2400" dirty="0" smtClean="0"/>
              <a:t>ძირითადი </a:t>
            </a:r>
            <a:r>
              <a:rPr lang="ka-GE" altLang="de-DE" sz="2400" dirty="0"/>
              <a:t>ძლიერი და სუსტი მხარეების შესახებ </a:t>
            </a:r>
            <a:endParaRPr lang="en-GB" altLang="de-DE" sz="2400" dirty="0"/>
          </a:p>
        </p:txBody>
      </p:sp>
      <p:pic>
        <p:nvPicPr>
          <p:cNvPr id="2" name="Picture 2" descr="Kick off Definition und Bedeutung | Collins Wörterbuch">
            <a:extLst>
              <a:ext uri="{FF2B5EF4-FFF2-40B4-BE49-F238E27FC236}">
                <a16:creationId xmlns:a16="http://schemas.microsoft.com/office/drawing/2014/main" xmlns="" id="{FC3B7425-B3F4-71A4-A53B-E3782249B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72250" y="2880669"/>
            <a:ext cx="25717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538782"/>
      </p:ext>
    </p:extLst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>
            <a:extLst>
              <a:ext uri="{FF2B5EF4-FFF2-40B4-BE49-F238E27FC236}">
                <a16:creationId xmlns:a16="http://schemas.microsoft.com/office/drawing/2014/main" xmlns="" id="{AAA3F8B7-DF30-834F-A141-5FAEE61F20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/>
              <a:t>რა არის </a:t>
            </a:r>
            <a:r>
              <a:rPr lang="en-US" dirty="0"/>
              <a:t>PACA?</a:t>
            </a:r>
          </a:p>
        </p:txBody>
      </p:sp>
      <p:sp>
        <p:nvSpPr>
          <p:cNvPr id="354307" name="Rectangle 3">
            <a:extLst>
              <a:ext uri="{FF2B5EF4-FFF2-40B4-BE49-F238E27FC236}">
                <a16:creationId xmlns:a16="http://schemas.microsoft.com/office/drawing/2014/main" xmlns="" id="{6AD6C76C-0FF4-AC4D-9415-49F0DF67F8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71450" lvl="1">
              <a:spcBef>
                <a:spcPts val="750"/>
              </a:spcBef>
              <a:defRPr/>
            </a:pPr>
            <a:r>
              <a:rPr lang="ka-GE" altLang="de-DE" sz="1500" dirty="0"/>
              <a:t>მეთოდოლოგია ადგილობრივი ეკონომიკის, კლასტერის ან ღირებულებების ჯაჭვის </a:t>
            </a:r>
            <a:r>
              <a:rPr lang="ka-GE" altLang="de-DE" sz="1500" b="1" dirty="0"/>
              <a:t>ქმედებებზე ორიენტირებული დიაგნოსტიკისთვის </a:t>
            </a:r>
            <a:endParaRPr lang="en-GB" altLang="de-DE" sz="1500" b="1" dirty="0"/>
          </a:p>
          <a:p>
            <a:pPr marL="171450" lvl="1">
              <a:spcBef>
                <a:spcPts val="750"/>
              </a:spcBef>
              <a:defRPr/>
            </a:pPr>
            <a:r>
              <a:rPr lang="ka-GE" altLang="de-DE" sz="1500" dirty="0"/>
              <a:t>მეთოდოლოგია, რომელიც </a:t>
            </a:r>
            <a:r>
              <a:rPr lang="ka-GE" altLang="de-DE" sz="1500" b="1" dirty="0"/>
              <a:t>მოტივაციას აძლევს ადგილობრივ დაინტერესებულ მხარეებს </a:t>
            </a:r>
            <a:r>
              <a:rPr lang="ka-GE" altLang="de-DE" sz="1500" dirty="0"/>
              <a:t>შეასრულონ აქტიური როლი ადგილობრივი და რეგიონული ეკონომიკური განვითარების ინიციატივების განხორციელებაში</a:t>
            </a:r>
            <a:endParaRPr lang="en-GB" altLang="de-DE" sz="1500" dirty="0"/>
          </a:p>
          <a:p>
            <a:pPr marL="171450" lvl="1">
              <a:spcBef>
                <a:spcPts val="750"/>
              </a:spcBef>
              <a:defRPr/>
            </a:pPr>
            <a:r>
              <a:rPr lang="ka-GE" altLang="de-DE" sz="1500" dirty="0"/>
              <a:t>ადგილობრივი განვითარების </a:t>
            </a:r>
            <a:r>
              <a:rPr lang="ka-GE" altLang="de-DE" sz="1500" b="1" dirty="0"/>
              <a:t>ბიზნესსა და შესაძლებლობებზე </a:t>
            </a:r>
            <a:r>
              <a:rPr lang="ka-GE" altLang="de-DE" sz="1500" dirty="0"/>
              <a:t>ორიენტირებული მიდგომა </a:t>
            </a:r>
            <a:endParaRPr lang="en-GB" altLang="de-DE" sz="1500" dirty="0"/>
          </a:p>
          <a:p>
            <a:r>
              <a:rPr lang="ka-GE" sz="1500" dirty="0"/>
              <a:t>განვითარების იმ </a:t>
            </a:r>
            <a:r>
              <a:rPr lang="ka-GE" sz="1500" b="1" dirty="0"/>
              <a:t>კონკრეტული ინიციატივების იდენტიფიკაცია</a:t>
            </a:r>
            <a:r>
              <a:rPr lang="ka-GE" sz="1500" dirty="0"/>
              <a:t>, რომელთა განხორციელების დაწყება უმოკლეს ვადებშია შესაძლებელი </a:t>
            </a:r>
            <a:endParaRPr lang="en-GB" sz="1500" dirty="0"/>
          </a:p>
          <a:p>
            <a:r>
              <a:rPr lang="ka-GE" sz="1500" dirty="0"/>
              <a:t>ეფუძნება ადგილობრივი ეკონომიკური განვითარების, როგორც ინკლუზიური და </a:t>
            </a:r>
            <a:r>
              <a:rPr lang="ka-GE" sz="1500" b="1" dirty="0"/>
              <a:t>გარემოს მიმართ მგრძნობიარე </a:t>
            </a:r>
            <a:r>
              <a:rPr lang="ka-GE" sz="1500" dirty="0"/>
              <a:t>პროცესის კონცეფციას</a:t>
            </a:r>
            <a:endParaRPr lang="en-GB" sz="1500" dirty="0"/>
          </a:p>
          <a:p>
            <a:r>
              <a:rPr lang="ka-GE" sz="1500" dirty="0"/>
              <a:t>სწავლის პროცესი, რომელიც </a:t>
            </a:r>
            <a:r>
              <a:rPr lang="ka-GE" sz="1500" b="1" dirty="0"/>
              <a:t>ეფუძნება ნდობას და სწორებას კონკურენტუნარიანობაზე </a:t>
            </a:r>
            <a:endParaRPr lang="en-GB" sz="1500" b="1" dirty="0"/>
          </a:p>
          <a:p>
            <a:r>
              <a:rPr lang="ka-GE" sz="1500" dirty="0"/>
              <a:t>სწრაფი შეფასების მეთოლოგია გამოყენებული იქნა 40-ზე მეტ ქვეყანაში </a:t>
            </a: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11538065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>
            <a:extLst>
              <a:ext uri="{FF2B5EF4-FFF2-40B4-BE49-F238E27FC236}">
                <a16:creationId xmlns:a16="http://schemas.microsoft.com/office/drawing/2014/main" xmlns="" id="{7D46DFC2-B724-9D42-983C-F3D03974F0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024291"/>
            <a:ext cx="7886700" cy="67005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ka-GE" altLang="de-DE" sz="2700" b="1" dirty="0"/>
              <a:t>აქტივობების თანამიმდევრობა</a:t>
            </a:r>
            <a:r>
              <a:rPr lang="en-GB" altLang="de-DE" sz="2700" b="1" dirty="0"/>
              <a:t> PACA</a:t>
            </a:r>
            <a:r>
              <a:rPr lang="ka-GE" altLang="de-DE" sz="2700" b="1" dirty="0"/>
              <a:t>-ში</a:t>
            </a:r>
            <a:endParaRPr lang="en-GB" altLang="de-DE" sz="2700" b="1" dirty="0"/>
          </a:p>
        </p:txBody>
      </p:sp>
      <p:sp>
        <p:nvSpPr>
          <p:cNvPr id="245763" name="Rectangle 3">
            <a:extLst>
              <a:ext uri="{FF2B5EF4-FFF2-40B4-BE49-F238E27FC236}">
                <a16:creationId xmlns:a16="http://schemas.microsoft.com/office/drawing/2014/main" xmlns="" id="{6508D5F1-BC39-DB4F-AC8D-83A43D371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028950"/>
            <a:ext cx="800100" cy="120015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500" tIns="35100" rIns="67500" bIns="35100" anchor="ctr"/>
          <a:lstStyle>
            <a:lvl1pPr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ka-GE" altLang="de-DE" sz="1200" dirty="0"/>
              <a:t>სამზადისი</a:t>
            </a:r>
            <a:r>
              <a:rPr lang="en-US" altLang="de-DE" sz="1200" dirty="0">
                <a:highlight>
                  <a:srgbClr val="FF0000"/>
                </a:highlight>
              </a:rPr>
              <a:t>:</a:t>
            </a:r>
          </a:p>
          <a:p>
            <a:pPr algn="ctr"/>
            <a:endParaRPr lang="en-US" altLang="de-DE" sz="1200" dirty="0">
              <a:highlight>
                <a:srgbClr val="FF0000"/>
              </a:highlight>
            </a:endParaRPr>
          </a:p>
        </p:txBody>
      </p:sp>
      <p:sp>
        <p:nvSpPr>
          <p:cNvPr id="245764" name="Rectangle 4">
            <a:extLst>
              <a:ext uri="{FF2B5EF4-FFF2-40B4-BE49-F238E27FC236}">
                <a16:creationId xmlns:a16="http://schemas.microsoft.com/office/drawing/2014/main" xmlns="" id="{0CAEB2E4-39B3-4449-8812-41ECFFF80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8850" y="3028950"/>
            <a:ext cx="400050" cy="120015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500" tIns="35100" rIns="67500" bIns="35100" anchor="ctr"/>
          <a:lstStyle>
            <a:lvl1pPr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ka-GE" altLang="de-DE" sz="1200" dirty="0"/>
              <a:t>პირვ</a:t>
            </a:r>
          </a:p>
          <a:p>
            <a:pPr algn="ctr"/>
            <a:r>
              <a:rPr lang="ka-GE" altLang="de-DE" sz="1200" dirty="0"/>
              <a:t>ელი სამ</a:t>
            </a:r>
          </a:p>
          <a:p>
            <a:pPr algn="ctr"/>
            <a:r>
              <a:rPr lang="ka-GE" altLang="de-DE" sz="1200" dirty="0"/>
              <a:t>მუშაო</a:t>
            </a:r>
          </a:p>
          <a:p>
            <a:pPr algn="ctr"/>
            <a:r>
              <a:rPr lang="ka-GE" altLang="de-DE" sz="1200" dirty="0"/>
              <a:t>შეხვ.</a:t>
            </a:r>
            <a:endParaRPr lang="en-US" altLang="de-DE" sz="1200" dirty="0"/>
          </a:p>
        </p:txBody>
      </p:sp>
      <p:sp>
        <p:nvSpPr>
          <p:cNvPr id="245765" name="Rectangle 5">
            <a:extLst>
              <a:ext uri="{FF2B5EF4-FFF2-40B4-BE49-F238E27FC236}">
                <a16:creationId xmlns:a16="http://schemas.microsoft.com/office/drawing/2014/main" xmlns="" id="{EA6B5A37-8743-C347-96F5-3EF5333FE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6350" y="3028950"/>
            <a:ext cx="800100" cy="120015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500" tIns="35100" rIns="67500" bIns="35100" anchor="ctr"/>
          <a:lstStyle>
            <a:lvl1pPr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ka-GE" altLang="de-DE" sz="1200"/>
              <a:t>შედეგები</a:t>
            </a:r>
            <a:r>
              <a:rPr lang="en-US" altLang="de-DE" sz="1200"/>
              <a:t>-</a:t>
            </a:r>
          </a:p>
          <a:p>
            <a:pPr algn="ctr"/>
            <a:r>
              <a:rPr lang="ka-GE" altLang="de-DE" sz="1200"/>
              <a:t>დიაგნოზი</a:t>
            </a:r>
            <a:r>
              <a:rPr lang="en-US" altLang="de-DE" sz="1200"/>
              <a:t>:</a:t>
            </a:r>
          </a:p>
          <a:p>
            <a:pPr algn="ctr"/>
            <a:r>
              <a:rPr lang="en-US" altLang="de-DE" sz="1200"/>
              <a:t>+ </a:t>
            </a:r>
          </a:p>
          <a:p>
            <a:pPr algn="ctr"/>
            <a:r>
              <a:rPr lang="ka-GE" altLang="de-DE" sz="1200"/>
              <a:t>ინიციატ-ები</a:t>
            </a:r>
            <a:endParaRPr lang="en-US" altLang="de-DE" sz="1200"/>
          </a:p>
        </p:txBody>
      </p:sp>
      <p:grpSp>
        <p:nvGrpSpPr>
          <p:cNvPr id="245766" name="Group 6">
            <a:extLst>
              <a:ext uri="{FF2B5EF4-FFF2-40B4-BE49-F238E27FC236}">
                <a16:creationId xmlns:a16="http://schemas.microsoft.com/office/drawing/2014/main" xmlns="" id="{1B060B17-B698-EA49-BBA1-BE5752A589CB}"/>
              </a:ext>
            </a:extLst>
          </p:cNvPr>
          <p:cNvGrpSpPr>
            <a:grpSpLocks/>
          </p:cNvGrpSpPr>
          <p:nvPr/>
        </p:nvGrpSpPr>
        <p:grpSpPr bwMode="auto">
          <a:xfrm>
            <a:off x="2686050" y="3028950"/>
            <a:ext cx="2343150" cy="800100"/>
            <a:chOff x="1392" y="2208"/>
            <a:chExt cx="1968" cy="672"/>
          </a:xfrm>
        </p:grpSpPr>
        <p:sp>
          <p:nvSpPr>
            <p:cNvPr id="5153" name="Rectangle 7">
              <a:extLst>
                <a:ext uri="{FF2B5EF4-FFF2-40B4-BE49-F238E27FC236}">
                  <a16:creationId xmlns:a16="http://schemas.microsoft.com/office/drawing/2014/main" xmlns="" id="{918D72C9-D63E-5A46-B5B2-3D32A01DC5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2208"/>
              <a:ext cx="288" cy="19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54" name="Rectangle 8">
              <a:extLst>
                <a:ext uri="{FF2B5EF4-FFF2-40B4-BE49-F238E27FC236}">
                  <a16:creationId xmlns:a16="http://schemas.microsoft.com/office/drawing/2014/main" xmlns="" id="{2F51EDF0-AC49-9C4D-BAAA-1F7435A69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2448"/>
              <a:ext cx="288" cy="19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55" name="Rectangle 9">
              <a:extLst>
                <a:ext uri="{FF2B5EF4-FFF2-40B4-BE49-F238E27FC236}">
                  <a16:creationId xmlns:a16="http://schemas.microsoft.com/office/drawing/2014/main" xmlns="" id="{0330B9CF-3B60-8746-8643-367420D24B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2448"/>
              <a:ext cx="288" cy="19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56" name="Rectangle 10">
              <a:extLst>
                <a:ext uri="{FF2B5EF4-FFF2-40B4-BE49-F238E27FC236}">
                  <a16:creationId xmlns:a16="http://schemas.microsoft.com/office/drawing/2014/main" xmlns="" id="{DA06432D-3046-554B-B773-2C664EB25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2448"/>
              <a:ext cx="288" cy="19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57" name="Rectangle 11">
              <a:extLst>
                <a:ext uri="{FF2B5EF4-FFF2-40B4-BE49-F238E27FC236}">
                  <a16:creationId xmlns:a16="http://schemas.microsoft.com/office/drawing/2014/main" xmlns="" id="{1A65C808-514B-8940-BB93-046560F45E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2688"/>
              <a:ext cx="288" cy="19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58" name="Rectangle 12">
              <a:extLst>
                <a:ext uri="{FF2B5EF4-FFF2-40B4-BE49-F238E27FC236}">
                  <a16:creationId xmlns:a16="http://schemas.microsoft.com/office/drawing/2014/main" xmlns="" id="{7E7D064E-6571-D549-9B9B-805B4F952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448"/>
              <a:ext cx="288" cy="19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59" name="Rectangle 13">
              <a:extLst>
                <a:ext uri="{FF2B5EF4-FFF2-40B4-BE49-F238E27FC236}">
                  <a16:creationId xmlns:a16="http://schemas.microsoft.com/office/drawing/2014/main" xmlns="" id="{E2CD33B5-F821-6244-B64B-7929892E03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448"/>
              <a:ext cx="288" cy="19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60" name="Rectangle 14">
              <a:extLst>
                <a:ext uri="{FF2B5EF4-FFF2-40B4-BE49-F238E27FC236}">
                  <a16:creationId xmlns:a16="http://schemas.microsoft.com/office/drawing/2014/main" xmlns="" id="{B85E6001-C5E7-E448-B4CB-62035B143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448"/>
              <a:ext cx="288" cy="19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61" name="Rectangle 15">
              <a:extLst>
                <a:ext uri="{FF2B5EF4-FFF2-40B4-BE49-F238E27FC236}">
                  <a16:creationId xmlns:a16="http://schemas.microsoft.com/office/drawing/2014/main" xmlns="" id="{EC399CDE-B83F-0C42-AFAE-907BFE19B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2208"/>
              <a:ext cx="288" cy="19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62" name="Rectangle 16">
              <a:extLst>
                <a:ext uri="{FF2B5EF4-FFF2-40B4-BE49-F238E27FC236}">
                  <a16:creationId xmlns:a16="http://schemas.microsoft.com/office/drawing/2014/main" xmlns="" id="{1476C7C3-316F-0D4C-AEBD-37CB85D2E1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208"/>
              <a:ext cx="288" cy="19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63" name="Rectangle 17">
              <a:extLst>
                <a:ext uri="{FF2B5EF4-FFF2-40B4-BE49-F238E27FC236}">
                  <a16:creationId xmlns:a16="http://schemas.microsoft.com/office/drawing/2014/main" xmlns="" id="{D29F6D21-956F-274F-A92D-A1A4EA178C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08"/>
              <a:ext cx="288" cy="19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64" name="Rectangle 18">
              <a:extLst>
                <a:ext uri="{FF2B5EF4-FFF2-40B4-BE49-F238E27FC236}">
                  <a16:creationId xmlns:a16="http://schemas.microsoft.com/office/drawing/2014/main" xmlns="" id="{93308710-C530-4940-8F79-F944054E63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208"/>
              <a:ext cx="288" cy="19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65" name="Rectangle 19">
              <a:extLst>
                <a:ext uri="{FF2B5EF4-FFF2-40B4-BE49-F238E27FC236}">
                  <a16:creationId xmlns:a16="http://schemas.microsoft.com/office/drawing/2014/main" xmlns="" id="{25E93D87-FBC0-F143-BE48-DCC11CCC0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2208"/>
              <a:ext cx="288" cy="19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66" name="Rectangle 20">
              <a:extLst>
                <a:ext uri="{FF2B5EF4-FFF2-40B4-BE49-F238E27FC236}">
                  <a16:creationId xmlns:a16="http://schemas.microsoft.com/office/drawing/2014/main" xmlns="" id="{4937DDD3-7F0E-7549-B9AE-C1500EDC1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688"/>
              <a:ext cx="288" cy="19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67" name="Rectangle 21">
              <a:extLst>
                <a:ext uri="{FF2B5EF4-FFF2-40B4-BE49-F238E27FC236}">
                  <a16:creationId xmlns:a16="http://schemas.microsoft.com/office/drawing/2014/main" xmlns="" id="{8F3E5F1A-1088-EF4D-A0A6-19D39A5ACB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688"/>
              <a:ext cx="288" cy="19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68" name="Rectangle 22">
              <a:extLst>
                <a:ext uri="{FF2B5EF4-FFF2-40B4-BE49-F238E27FC236}">
                  <a16:creationId xmlns:a16="http://schemas.microsoft.com/office/drawing/2014/main" xmlns="" id="{5CE9F9AC-32CA-344A-97BB-EBB3CB5BB0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688"/>
              <a:ext cx="288" cy="19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69" name="Rectangle 23">
              <a:extLst>
                <a:ext uri="{FF2B5EF4-FFF2-40B4-BE49-F238E27FC236}">
                  <a16:creationId xmlns:a16="http://schemas.microsoft.com/office/drawing/2014/main" xmlns="" id="{9D667FD0-AF90-AA45-B70D-06E72BF2C8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2688"/>
              <a:ext cx="288" cy="19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70" name="Rectangle 24">
              <a:extLst>
                <a:ext uri="{FF2B5EF4-FFF2-40B4-BE49-F238E27FC236}">
                  <a16:creationId xmlns:a16="http://schemas.microsoft.com/office/drawing/2014/main" xmlns="" id="{AC26560E-E75D-4445-B167-CD59B81381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2688"/>
              <a:ext cx="288" cy="192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71" name="Text Box 25">
              <a:extLst>
                <a:ext uri="{FF2B5EF4-FFF2-40B4-BE49-F238E27FC236}">
                  <a16:creationId xmlns:a16="http://schemas.microsoft.com/office/drawing/2014/main" xmlns="" id="{85D4682F-01A8-9B42-A98B-BA35583593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2448"/>
              <a:ext cx="960" cy="2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67500" tIns="35100" rIns="67500" bIns="35100">
              <a:spAutoFit/>
            </a:bodyPr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ka-GE" altLang="de-DE" sz="1200"/>
                <a:t>ინტერვიუები</a:t>
              </a:r>
              <a:endParaRPr lang="en-US" altLang="de-DE" sz="1200"/>
            </a:p>
          </p:txBody>
        </p:sp>
      </p:grpSp>
      <p:grpSp>
        <p:nvGrpSpPr>
          <p:cNvPr id="245786" name="Group 26">
            <a:extLst>
              <a:ext uri="{FF2B5EF4-FFF2-40B4-BE49-F238E27FC236}">
                <a16:creationId xmlns:a16="http://schemas.microsoft.com/office/drawing/2014/main" xmlns="" id="{96EB193D-685E-3545-B724-462B53775ECC}"/>
              </a:ext>
            </a:extLst>
          </p:cNvPr>
          <p:cNvGrpSpPr>
            <a:grpSpLocks/>
          </p:cNvGrpSpPr>
          <p:nvPr/>
        </p:nvGrpSpPr>
        <p:grpSpPr bwMode="auto">
          <a:xfrm>
            <a:off x="2686050" y="3886200"/>
            <a:ext cx="2343151" cy="342900"/>
            <a:chOff x="1392" y="2928"/>
            <a:chExt cx="1968" cy="288"/>
          </a:xfrm>
        </p:grpSpPr>
        <p:sp>
          <p:nvSpPr>
            <p:cNvPr id="5146" name="Rectangle 27">
              <a:extLst>
                <a:ext uri="{FF2B5EF4-FFF2-40B4-BE49-F238E27FC236}">
                  <a16:creationId xmlns:a16="http://schemas.microsoft.com/office/drawing/2014/main" xmlns="" id="{709C464C-B82D-9C4F-BB8F-40FD5DBB9F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2928"/>
              <a:ext cx="288" cy="28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47" name="Rectangle 28">
              <a:extLst>
                <a:ext uri="{FF2B5EF4-FFF2-40B4-BE49-F238E27FC236}">
                  <a16:creationId xmlns:a16="http://schemas.microsoft.com/office/drawing/2014/main" xmlns="" id="{3D8CE74B-C8BA-E54E-8C18-654CABFD62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928"/>
              <a:ext cx="288" cy="28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48" name="Rectangle 29">
              <a:extLst>
                <a:ext uri="{FF2B5EF4-FFF2-40B4-BE49-F238E27FC236}">
                  <a16:creationId xmlns:a16="http://schemas.microsoft.com/office/drawing/2014/main" xmlns="" id="{68AEDC1E-ADBE-B24F-A6E3-FE188A845A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928"/>
              <a:ext cx="288" cy="28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49" name="Rectangle 30">
              <a:extLst>
                <a:ext uri="{FF2B5EF4-FFF2-40B4-BE49-F238E27FC236}">
                  <a16:creationId xmlns:a16="http://schemas.microsoft.com/office/drawing/2014/main" xmlns="" id="{6DCE5688-8C68-B643-B32A-4AD0C6002E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928"/>
              <a:ext cx="288" cy="28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50" name="Rectangle 31">
              <a:extLst>
                <a:ext uri="{FF2B5EF4-FFF2-40B4-BE49-F238E27FC236}">
                  <a16:creationId xmlns:a16="http://schemas.microsoft.com/office/drawing/2014/main" xmlns="" id="{55BAE44A-C80B-FA40-B467-A4336BDA98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2928"/>
              <a:ext cx="288" cy="28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51" name="Rectangle 32">
              <a:extLst>
                <a:ext uri="{FF2B5EF4-FFF2-40B4-BE49-F238E27FC236}">
                  <a16:creationId xmlns:a16="http://schemas.microsoft.com/office/drawing/2014/main" xmlns="" id="{3F3B8DCA-174D-9C46-9141-AE5B8F2B34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2928"/>
              <a:ext cx="288" cy="28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endParaRPr lang="de-DE" altLang="de-DE" sz="1500"/>
            </a:p>
          </p:txBody>
        </p:sp>
        <p:sp>
          <p:nvSpPr>
            <p:cNvPr id="5152" name="Text Box 33">
              <a:extLst>
                <a:ext uri="{FF2B5EF4-FFF2-40B4-BE49-F238E27FC236}">
                  <a16:creationId xmlns:a16="http://schemas.microsoft.com/office/drawing/2014/main" xmlns="" id="{2833FFAF-9682-104F-84D1-AC15FA43AE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8" y="2948"/>
              <a:ext cx="1670" cy="2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>
              <a:spAutoFit/>
            </a:bodyPr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ka-GE" altLang="de-DE" sz="1200"/>
                <a:t>მინი სამუშაო შეხვედრები</a:t>
              </a:r>
              <a:endParaRPr lang="en-US" altLang="de-DE" sz="1200"/>
            </a:p>
          </p:txBody>
        </p:sp>
      </p:grpSp>
      <p:sp>
        <p:nvSpPr>
          <p:cNvPr id="245794" name="Rectangle 34">
            <a:extLst>
              <a:ext uri="{FF2B5EF4-FFF2-40B4-BE49-F238E27FC236}">
                <a16:creationId xmlns:a16="http://schemas.microsoft.com/office/drawing/2014/main" xmlns="" id="{AB3094E9-F9BE-FB46-8D88-4B733099C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028950"/>
            <a:ext cx="514350" cy="120015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500" tIns="35100" rIns="67500" bIns="35100" anchor="ctr"/>
          <a:lstStyle>
            <a:lvl1pPr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ka-GE" altLang="de-DE" sz="1200"/>
              <a:t>პრეზენ</a:t>
            </a:r>
          </a:p>
          <a:p>
            <a:pPr algn="ctr"/>
            <a:r>
              <a:rPr lang="ka-GE" altLang="de-DE" sz="1200"/>
              <a:t>ტაცია</a:t>
            </a:r>
            <a:endParaRPr lang="en-US" altLang="de-DE" sz="1200"/>
          </a:p>
        </p:txBody>
      </p:sp>
      <p:grpSp>
        <p:nvGrpSpPr>
          <p:cNvPr id="245795" name="Group 35">
            <a:extLst>
              <a:ext uri="{FF2B5EF4-FFF2-40B4-BE49-F238E27FC236}">
                <a16:creationId xmlns:a16="http://schemas.microsoft.com/office/drawing/2014/main" xmlns="" id="{9ABC6775-3516-1D41-A423-832E80CBF90C}"/>
              </a:ext>
            </a:extLst>
          </p:cNvPr>
          <p:cNvGrpSpPr>
            <a:grpSpLocks/>
          </p:cNvGrpSpPr>
          <p:nvPr/>
        </p:nvGrpSpPr>
        <p:grpSpPr bwMode="auto">
          <a:xfrm>
            <a:off x="6972292" y="3028950"/>
            <a:ext cx="1028699" cy="1200150"/>
            <a:chOff x="4704" y="2208"/>
            <a:chExt cx="912" cy="1008"/>
          </a:xfrm>
        </p:grpSpPr>
        <p:grpSp>
          <p:nvGrpSpPr>
            <p:cNvPr id="5140" name="Group 36">
              <a:extLst>
                <a:ext uri="{FF2B5EF4-FFF2-40B4-BE49-F238E27FC236}">
                  <a16:creationId xmlns:a16="http://schemas.microsoft.com/office/drawing/2014/main" xmlns="" id="{82880D73-BE78-1A4A-89AB-9CAEDF9C39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2208"/>
              <a:ext cx="912" cy="1008"/>
              <a:chOff x="4080" y="2208"/>
              <a:chExt cx="912" cy="1008"/>
            </a:xfrm>
          </p:grpSpPr>
          <p:sp>
            <p:nvSpPr>
              <p:cNvPr id="5142" name="AutoShape 37">
                <a:extLst>
                  <a:ext uri="{FF2B5EF4-FFF2-40B4-BE49-F238E27FC236}">
                    <a16:creationId xmlns:a16="http://schemas.microsoft.com/office/drawing/2014/main" xmlns="" id="{04A01705-82A5-6E4A-8948-166B82F230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0" y="2208"/>
                <a:ext cx="912" cy="240"/>
              </a:xfrm>
              <a:prstGeom prst="homePlate">
                <a:avLst>
                  <a:gd name="adj" fmla="val 95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7500" tIns="35100" rIns="67500" bIns="35100" anchor="ctr"/>
              <a:lstStyle>
                <a:lvl1pPr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1500"/>
              </a:p>
            </p:txBody>
          </p:sp>
          <p:sp>
            <p:nvSpPr>
              <p:cNvPr id="5143" name="AutoShape 38">
                <a:extLst>
                  <a:ext uri="{FF2B5EF4-FFF2-40B4-BE49-F238E27FC236}">
                    <a16:creationId xmlns:a16="http://schemas.microsoft.com/office/drawing/2014/main" xmlns="" id="{59066E0C-15DF-164A-A65D-CDA9D6D69B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0" y="2448"/>
                <a:ext cx="912" cy="240"/>
              </a:xfrm>
              <a:prstGeom prst="homePlate">
                <a:avLst>
                  <a:gd name="adj" fmla="val 95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7500" tIns="35100" rIns="67500" bIns="35100" anchor="ctr"/>
              <a:lstStyle>
                <a:lvl1pPr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1500"/>
              </a:p>
            </p:txBody>
          </p:sp>
          <p:sp>
            <p:nvSpPr>
              <p:cNvPr id="5144" name="AutoShape 39">
                <a:extLst>
                  <a:ext uri="{FF2B5EF4-FFF2-40B4-BE49-F238E27FC236}">
                    <a16:creationId xmlns:a16="http://schemas.microsoft.com/office/drawing/2014/main" xmlns="" id="{8D524777-EA97-664C-B07B-5382FAB298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0" y="2688"/>
                <a:ext cx="912" cy="240"/>
              </a:xfrm>
              <a:prstGeom prst="homePlate">
                <a:avLst>
                  <a:gd name="adj" fmla="val 95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7500" tIns="35100" rIns="67500" bIns="35100" anchor="ctr"/>
              <a:lstStyle>
                <a:lvl1pPr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1500"/>
              </a:p>
            </p:txBody>
          </p:sp>
          <p:sp>
            <p:nvSpPr>
              <p:cNvPr id="5145" name="AutoShape 40">
                <a:extLst>
                  <a:ext uri="{FF2B5EF4-FFF2-40B4-BE49-F238E27FC236}">
                    <a16:creationId xmlns:a16="http://schemas.microsoft.com/office/drawing/2014/main" xmlns="" id="{A879CE5F-B3F1-9940-A29B-A4A46BEBF7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0" y="2928"/>
                <a:ext cx="912" cy="288"/>
              </a:xfrm>
              <a:prstGeom prst="homePlate">
                <a:avLst>
                  <a:gd name="adj" fmla="val 79167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7500" tIns="35100" rIns="67500" bIns="35100" anchor="ctr"/>
              <a:lstStyle>
                <a:lvl1pPr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rgbClr val="FFFF00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de-DE" altLang="de-DE" sz="1500"/>
              </a:p>
            </p:txBody>
          </p:sp>
        </p:grpSp>
        <p:sp>
          <p:nvSpPr>
            <p:cNvPr id="5141" name="Text Box 41">
              <a:extLst>
                <a:ext uri="{FF2B5EF4-FFF2-40B4-BE49-F238E27FC236}">
                  <a16:creationId xmlns:a16="http://schemas.microsoft.com/office/drawing/2014/main" xmlns="" id="{AF25AE96-9767-7841-AEE3-F6F7F7007F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4" y="2496"/>
              <a:ext cx="768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67500" tIns="35100" rIns="67500" bIns="35100">
              <a:spAutoFit/>
            </a:bodyPr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ka-GE" altLang="de-DE" sz="1200"/>
                <a:t>განხორციელება</a:t>
              </a:r>
              <a:endParaRPr lang="en-US" altLang="de-DE" sz="1200"/>
            </a:p>
          </p:txBody>
        </p:sp>
      </p:grpSp>
      <p:grpSp>
        <p:nvGrpSpPr>
          <p:cNvPr id="245815" name="Group 55">
            <a:extLst>
              <a:ext uri="{FF2B5EF4-FFF2-40B4-BE49-F238E27FC236}">
                <a16:creationId xmlns:a16="http://schemas.microsoft.com/office/drawing/2014/main" xmlns="" id="{C2AC9166-5576-7D4C-A16E-84875E19C0F1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5257803"/>
            <a:ext cx="5943600" cy="607220"/>
            <a:chOff x="0" y="3696"/>
            <a:chExt cx="5568" cy="510"/>
          </a:xfrm>
        </p:grpSpPr>
        <p:sp>
          <p:nvSpPr>
            <p:cNvPr id="5138" name="Freeform 43">
              <a:extLst>
                <a:ext uri="{FF2B5EF4-FFF2-40B4-BE49-F238E27FC236}">
                  <a16:creationId xmlns:a16="http://schemas.microsoft.com/office/drawing/2014/main" xmlns="" id="{DB6F2C52-9E67-9E45-B02E-C103FDCEAF0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696"/>
              <a:ext cx="5568" cy="192"/>
            </a:xfrm>
            <a:custGeom>
              <a:avLst/>
              <a:gdLst>
                <a:gd name="T0" fmla="*/ 0 w 1968"/>
                <a:gd name="T1" fmla="*/ 0 h 192"/>
                <a:gd name="T2" fmla="*/ 407 w 1968"/>
                <a:gd name="T3" fmla="*/ 192 h 192"/>
                <a:gd name="T4" fmla="*/ 5296 w 1968"/>
                <a:gd name="T5" fmla="*/ 192 h 192"/>
                <a:gd name="T6" fmla="*/ 5568 w 1968"/>
                <a:gd name="T7" fmla="*/ 0 h 1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8" h="192">
                  <a:moveTo>
                    <a:pt x="0" y="0"/>
                  </a:moveTo>
                  <a:lnTo>
                    <a:pt x="144" y="192"/>
                  </a:lnTo>
                  <a:lnTo>
                    <a:pt x="1872" y="192"/>
                  </a:lnTo>
                  <a:lnTo>
                    <a:pt x="1968" y="0"/>
                  </a:ln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/>
            <a:p>
              <a:endParaRPr lang="de-DE" sz="1350"/>
            </a:p>
          </p:txBody>
        </p:sp>
        <p:sp>
          <p:nvSpPr>
            <p:cNvPr id="5139" name="Text Box 44">
              <a:extLst>
                <a:ext uri="{FF2B5EF4-FFF2-40B4-BE49-F238E27FC236}">
                  <a16:creationId xmlns:a16="http://schemas.microsoft.com/office/drawing/2014/main" xmlns="" id="{F3463581-BE0B-C34F-A4F8-2303920648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3953"/>
              <a:ext cx="2232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>
              <a:spAutoFit/>
            </a:bodyPr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de-DE" sz="1500" b="1">
                  <a:solidFill>
                    <a:srgbClr val="0000FF"/>
                  </a:solidFill>
                </a:rPr>
                <a:t>PACA-</a:t>
              </a:r>
              <a:r>
                <a:rPr lang="ka-GE" altLang="de-DE" sz="1500" b="1">
                  <a:solidFill>
                    <a:srgbClr val="0000FF"/>
                  </a:solidFill>
                </a:rPr>
                <a:t>პროექტი</a:t>
              </a:r>
              <a:r>
                <a:rPr lang="en-GB" altLang="de-DE" sz="1500" b="1">
                  <a:solidFill>
                    <a:srgbClr val="0000FF"/>
                  </a:solidFill>
                </a:rPr>
                <a:t> (3-4 </a:t>
              </a:r>
              <a:r>
                <a:rPr lang="ka-GE" altLang="de-DE" sz="1500" b="1">
                  <a:solidFill>
                    <a:srgbClr val="0000FF"/>
                  </a:solidFill>
                </a:rPr>
                <a:t>თვე</a:t>
              </a:r>
              <a:r>
                <a:rPr lang="en-GB" altLang="de-DE" sz="1500" b="1">
                  <a:solidFill>
                    <a:srgbClr val="0000FF"/>
                  </a:solidFill>
                </a:rPr>
                <a:t>)</a:t>
              </a:r>
            </a:p>
          </p:txBody>
        </p:sp>
      </p:grpSp>
      <p:grpSp>
        <p:nvGrpSpPr>
          <p:cNvPr id="245813" name="Group 53">
            <a:extLst>
              <a:ext uri="{FF2B5EF4-FFF2-40B4-BE49-F238E27FC236}">
                <a16:creationId xmlns:a16="http://schemas.microsoft.com/office/drawing/2014/main" xmlns="" id="{E3CBA8E5-1209-FB41-AFA2-B484FDD34F03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4686307"/>
            <a:ext cx="5086350" cy="546498"/>
            <a:chOff x="576" y="3216"/>
            <a:chExt cx="4272" cy="459"/>
          </a:xfrm>
        </p:grpSpPr>
        <p:sp>
          <p:nvSpPr>
            <p:cNvPr id="5136" name="Text Box 46">
              <a:extLst>
                <a:ext uri="{FF2B5EF4-FFF2-40B4-BE49-F238E27FC236}">
                  <a16:creationId xmlns:a16="http://schemas.microsoft.com/office/drawing/2014/main" xmlns="" id="{C5192164-2638-0B49-AC1B-A53BEE77D2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5" y="3441"/>
              <a:ext cx="1772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>
              <a:spAutoFit/>
            </a:bodyPr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de-DE" sz="1350" b="1">
                  <a:solidFill>
                    <a:srgbClr val="0000FF"/>
                  </a:solidFill>
                </a:rPr>
                <a:t>PACA-</a:t>
              </a:r>
              <a:r>
                <a:rPr lang="ka-GE" altLang="de-DE" sz="1350" b="1">
                  <a:solidFill>
                    <a:srgbClr val="0000FF"/>
                  </a:solidFill>
                </a:rPr>
                <a:t>ვარჯიში</a:t>
              </a:r>
              <a:r>
                <a:rPr lang="en-US" altLang="de-DE" sz="1350" b="1">
                  <a:solidFill>
                    <a:srgbClr val="0000FF"/>
                  </a:solidFill>
                </a:rPr>
                <a:t> (10 </a:t>
              </a:r>
              <a:r>
                <a:rPr lang="ka-GE" altLang="de-DE" sz="1350" b="1">
                  <a:solidFill>
                    <a:srgbClr val="0000FF"/>
                  </a:solidFill>
                </a:rPr>
                <a:t>დღე</a:t>
              </a:r>
              <a:r>
                <a:rPr lang="en-US" altLang="de-DE" sz="1350" b="1">
                  <a:solidFill>
                    <a:srgbClr val="0000FF"/>
                  </a:solidFill>
                </a:rPr>
                <a:t>)</a:t>
              </a:r>
            </a:p>
          </p:txBody>
        </p:sp>
        <p:sp>
          <p:nvSpPr>
            <p:cNvPr id="5137" name="Freeform 47">
              <a:extLst>
                <a:ext uri="{FF2B5EF4-FFF2-40B4-BE49-F238E27FC236}">
                  <a16:creationId xmlns:a16="http://schemas.microsoft.com/office/drawing/2014/main" xmlns="" id="{6E34351A-DC7E-294D-9518-7DE473DFA8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" y="3216"/>
              <a:ext cx="4272" cy="192"/>
            </a:xfrm>
            <a:custGeom>
              <a:avLst/>
              <a:gdLst>
                <a:gd name="T0" fmla="*/ 0 w 1968"/>
                <a:gd name="T1" fmla="*/ 0 h 192"/>
                <a:gd name="T2" fmla="*/ 313 w 1968"/>
                <a:gd name="T3" fmla="*/ 192 h 192"/>
                <a:gd name="T4" fmla="*/ 4064 w 1968"/>
                <a:gd name="T5" fmla="*/ 192 h 192"/>
                <a:gd name="T6" fmla="*/ 4272 w 1968"/>
                <a:gd name="T7" fmla="*/ 0 h 1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8" h="192">
                  <a:moveTo>
                    <a:pt x="0" y="0"/>
                  </a:moveTo>
                  <a:lnTo>
                    <a:pt x="144" y="192"/>
                  </a:lnTo>
                  <a:lnTo>
                    <a:pt x="1872" y="192"/>
                  </a:lnTo>
                  <a:lnTo>
                    <a:pt x="1968" y="0"/>
                  </a:ln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/>
            <a:p>
              <a:endParaRPr lang="de-DE" sz="1350"/>
            </a:p>
          </p:txBody>
        </p:sp>
      </p:grpSp>
      <p:grpSp>
        <p:nvGrpSpPr>
          <p:cNvPr id="245814" name="Group 54">
            <a:extLst>
              <a:ext uri="{FF2B5EF4-FFF2-40B4-BE49-F238E27FC236}">
                <a16:creationId xmlns:a16="http://schemas.microsoft.com/office/drawing/2014/main" xmlns="" id="{FD691645-CF80-554B-A7BB-0BA215A533CE}"/>
              </a:ext>
            </a:extLst>
          </p:cNvPr>
          <p:cNvGrpSpPr>
            <a:grpSpLocks/>
          </p:cNvGrpSpPr>
          <p:nvPr/>
        </p:nvGrpSpPr>
        <p:grpSpPr bwMode="auto">
          <a:xfrm>
            <a:off x="2686050" y="4286250"/>
            <a:ext cx="2343150" cy="285750"/>
            <a:chOff x="1296" y="2880"/>
            <a:chExt cx="1968" cy="240"/>
          </a:xfrm>
        </p:grpSpPr>
        <p:sp>
          <p:nvSpPr>
            <p:cNvPr id="5134" name="Freeform 49">
              <a:extLst>
                <a:ext uri="{FF2B5EF4-FFF2-40B4-BE49-F238E27FC236}">
                  <a16:creationId xmlns:a16="http://schemas.microsoft.com/office/drawing/2014/main" xmlns="" id="{6B46BB12-D1D6-B24A-9CA0-977FEE1D51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6" y="2928"/>
              <a:ext cx="1968" cy="192"/>
            </a:xfrm>
            <a:custGeom>
              <a:avLst/>
              <a:gdLst>
                <a:gd name="T0" fmla="*/ 0 w 1968"/>
                <a:gd name="T1" fmla="*/ 0 h 192"/>
                <a:gd name="T2" fmla="*/ 144 w 1968"/>
                <a:gd name="T3" fmla="*/ 192 h 192"/>
                <a:gd name="T4" fmla="*/ 1872 w 1968"/>
                <a:gd name="T5" fmla="*/ 192 h 192"/>
                <a:gd name="T6" fmla="*/ 1968 w 1968"/>
                <a:gd name="T7" fmla="*/ 0 h 1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8" h="192">
                  <a:moveTo>
                    <a:pt x="0" y="0"/>
                  </a:moveTo>
                  <a:lnTo>
                    <a:pt x="144" y="192"/>
                  </a:lnTo>
                  <a:lnTo>
                    <a:pt x="1872" y="192"/>
                  </a:lnTo>
                  <a:lnTo>
                    <a:pt x="1968" y="0"/>
                  </a:ln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/>
            <a:p>
              <a:endParaRPr lang="de-DE" sz="1350"/>
            </a:p>
          </p:txBody>
        </p:sp>
        <p:sp>
          <p:nvSpPr>
            <p:cNvPr id="5135" name="Text Box 50">
              <a:extLst>
                <a:ext uri="{FF2B5EF4-FFF2-40B4-BE49-F238E27FC236}">
                  <a16:creationId xmlns:a16="http://schemas.microsoft.com/office/drawing/2014/main" xmlns="" id="{3D66BCB6-CE17-E244-A14A-12EC188A78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2880"/>
              <a:ext cx="1560" cy="2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>
              <a:spAutoFit/>
            </a:bodyPr>
            <a:lstStyle>
              <a:lvl1pPr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rgbClr val="FFFF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ka-GE" altLang="de-DE" sz="1200" b="1">
                  <a:solidFill>
                    <a:srgbClr val="0000FF"/>
                  </a:solidFill>
                </a:rPr>
                <a:t>საველე მუშაობა</a:t>
              </a:r>
              <a:r>
                <a:rPr lang="en-US" altLang="de-DE" sz="1200" b="1">
                  <a:solidFill>
                    <a:srgbClr val="0000FF"/>
                  </a:solidFill>
                </a:rPr>
                <a:t> (5 </a:t>
              </a:r>
              <a:r>
                <a:rPr lang="ka-GE" altLang="de-DE" sz="1200" b="1">
                  <a:solidFill>
                    <a:srgbClr val="0000FF"/>
                  </a:solidFill>
                </a:rPr>
                <a:t>დღე</a:t>
              </a:r>
              <a:r>
                <a:rPr lang="en-US" altLang="de-DE" sz="1200" b="1">
                  <a:solidFill>
                    <a:srgbClr val="0000FF"/>
                  </a:solidFill>
                </a:rPr>
                <a:t>)</a:t>
              </a:r>
              <a:endParaRPr lang="en-GB" altLang="de-DE" sz="1200" b="1">
                <a:solidFill>
                  <a:srgbClr val="0000FF"/>
                </a:solidFill>
              </a:endParaRPr>
            </a:p>
          </p:txBody>
        </p:sp>
      </p:grpSp>
      <p:sp>
        <p:nvSpPr>
          <p:cNvPr id="245811" name="Rectangle 51">
            <a:extLst>
              <a:ext uri="{FF2B5EF4-FFF2-40B4-BE49-F238E27FC236}">
                <a16:creationId xmlns:a16="http://schemas.microsoft.com/office/drawing/2014/main" xmlns="" id="{FBA74433-8E01-5C4F-836D-389152671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1650" y="3028950"/>
            <a:ext cx="400050" cy="120015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500" tIns="35100" rIns="67500" bIns="35100" anchor="ctr"/>
          <a:lstStyle>
            <a:lvl1pPr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1200" dirty="0"/>
              <a:t> </a:t>
            </a:r>
            <a:r>
              <a:rPr lang="de-DE" altLang="de-DE" sz="1200" dirty="0">
                <a:solidFill>
                  <a:schemeClr val="bg1"/>
                </a:solidFill>
                <a:highlight>
                  <a:srgbClr val="FF0000"/>
                </a:highlight>
              </a:rPr>
              <a:t>PACA </a:t>
            </a:r>
          </a:p>
          <a:p>
            <a:pPr algn="ctr"/>
            <a:r>
              <a:rPr lang="ka-GE" altLang="de-DE" sz="1200" dirty="0">
                <a:solidFill>
                  <a:schemeClr val="bg1"/>
                </a:solidFill>
                <a:highlight>
                  <a:srgbClr val="FF0000"/>
                </a:highlight>
              </a:rPr>
              <a:t>ტრენი</a:t>
            </a:r>
          </a:p>
          <a:p>
            <a:pPr algn="ctr"/>
            <a:r>
              <a:rPr lang="ka-GE" altLang="de-DE" sz="1200" dirty="0">
                <a:solidFill>
                  <a:schemeClr val="bg1"/>
                </a:solidFill>
                <a:highlight>
                  <a:srgbClr val="FF0000"/>
                </a:highlight>
              </a:rPr>
              <a:t>ნგი</a:t>
            </a:r>
            <a:endParaRPr lang="en-GB" altLang="de-DE" sz="1200" dirty="0">
              <a:solidFill>
                <a:schemeClr val="bg1"/>
              </a:solidFill>
              <a:highlight>
                <a:srgbClr val="FF0000"/>
              </a:highlight>
            </a:endParaRPr>
          </a:p>
        </p:txBody>
      </p:sp>
      <p:sp>
        <p:nvSpPr>
          <p:cNvPr id="245812" name="Rectangle 52">
            <a:extLst>
              <a:ext uri="{FF2B5EF4-FFF2-40B4-BE49-F238E27FC236}">
                <a16:creationId xmlns:a16="http://schemas.microsoft.com/office/drawing/2014/main" xmlns="" id="{DD0523EB-AE71-EF40-BE16-84109D9E3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5100" y="3028950"/>
            <a:ext cx="400050" cy="120015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500" tIns="35100" rIns="67500" bIns="35100" anchor="ctr"/>
          <a:lstStyle>
            <a:lvl1pPr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ka-GE" altLang="de-DE" sz="1200"/>
              <a:t>სამოქ.</a:t>
            </a:r>
          </a:p>
          <a:p>
            <a:pPr algn="ctr"/>
            <a:r>
              <a:rPr lang="ka-GE" altLang="de-DE" sz="1200"/>
              <a:t>გეგმ</a:t>
            </a:r>
          </a:p>
          <a:p>
            <a:pPr algn="ctr"/>
            <a:r>
              <a:rPr lang="ka-GE" altLang="de-DE" sz="1200"/>
              <a:t>ები</a:t>
            </a:r>
            <a:r>
              <a:rPr lang="en-US" altLang="de-DE" sz="1200"/>
              <a:t/>
            </a:r>
            <a:br>
              <a:rPr lang="en-US" altLang="de-DE" sz="1200"/>
            </a:br>
            <a:endParaRPr lang="en-US" altLang="de-DE" sz="1200"/>
          </a:p>
          <a:p>
            <a:pPr algn="ctr"/>
            <a:endParaRPr lang="en-US" altLang="de-DE" sz="120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C8CA798A-AF6B-663B-9AAD-00A8C8401149}"/>
              </a:ext>
            </a:extLst>
          </p:cNvPr>
          <p:cNvSpPr/>
          <p:nvPr/>
        </p:nvSpPr>
        <p:spPr>
          <a:xfrm>
            <a:off x="4731094" y="1940495"/>
            <a:ext cx="2011062" cy="7784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50"/>
              <a:t>კონკრეტული</a:t>
            </a:r>
            <a:r>
              <a:rPr lang="de-DE" sz="1050"/>
              <a:t>LED </a:t>
            </a:r>
            <a:r>
              <a:rPr lang="ka-GE" sz="1050"/>
              <a:t>ინიციატივების განსაზღვრა</a:t>
            </a:r>
            <a:endParaRPr lang="de-DE" sz="1050"/>
          </a:p>
        </p:txBody>
      </p:sp>
      <p:sp>
        <p:nvSpPr>
          <p:cNvPr id="3" name="Pfeil nach oben 2">
            <a:extLst>
              <a:ext uri="{FF2B5EF4-FFF2-40B4-BE49-F238E27FC236}">
                <a16:creationId xmlns:a16="http://schemas.microsoft.com/office/drawing/2014/main" xmlns="" id="{39E3E66E-3490-2800-2BC4-4573DEC86D37}"/>
              </a:ext>
            </a:extLst>
          </p:cNvPr>
          <p:cNvSpPr/>
          <p:nvPr/>
        </p:nvSpPr>
        <p:spPr>
          <a:xfrm rot="5400000">
            <a:off x="5473657" y="2430517"/>
            <a:ext cx="279572" cy="86729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A6920B63-61A7-538D-6563-240B3707160A}"/>
              </a:ext>
            </a:extLst>
          </p:cNvPr>
          <p:cNvSpPr/>
          <p:nvPr/>
        </p:nvSpPr>
        <p:spPr>
          <a:xfrm>
            <a:off x="6135902" y="1586703"/>
            <a:ext cx="758396" cy="31509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600"/>
              <a:t>ადგილობ.</a:t>
            </a:r>
            <a:r>
              <a:rPr lang="de-DE" sz="600"/>
              <a:t> </a:t>
            </a:r>
            <a:r>
              <a:rPr lang="ka-GE" sz="600"/>
              <a:t>რესურსები</a:t>
            </a:r>
            <a:endParaRPr lang="de-DE" sz="600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xmlns="" id="{F7E64FD6-1ED7-F0E1-19B6-09EAB9769C59}"/>
              </a:ext>
            </a:extLst>
          </p:cNvPr>
          <p:cNvSpPr/>
          <p:nvPr/>
        </p:nvSpPr>
        <p:spPr>
          <a:xfrm>
            <a:off x="6891994" y="2277649"/>
            <a:ext cx="758396" cy="31509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600"/>
              <a:t>სტარტი </a:t>
            </a:r>
            <a:endParaRPr lang="de-DE" sz="600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xmlns="" id="{3285E261-9EC7-A446-DB90-B44FF41402CC}"/>
              </a:ext>
            </a:extLst>
          </p:cNvPr>
          <p:cNvSpPr/>
          <p:nvPr/>
        </p:nvSpPr>
        <p:spPr>
          <a:xfrm>
            <a:off x="6753225" y="1779281"/>
            <a:ext cx="758396" cy="39437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600"/>
              <a:t>განხორციელება (</a:t>
            </a:r>
            <a:r>
              <a:rPr lang="de-DE" sz="600"/>
              <a:t>3-4 </a:t>
            </a:r>
            <a:r>
              <a:rPr lang="ka-GE" sz="600"/>
              <a:t>თვე)</a:t>
            </a:r>
            <a:r>
              <a:rPr lang="de-DE" sz="600"/>
              <a:t> </a:t>
            </a:r>
            <a:r>
              <a:rPr lang="de-DE" sz="600" err="1"/>
              <a:t>realisation</a:t>
            </a:r>
            <a:endParaRPr lang="de-DE" sz="60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74ABFBE0-0B0A-87CA-EB58-20A89C1A7D8F}"/>
              </a:ext>
            </a:extLst>
          </p:cNvPr>
          <p:cNvSpPr txBox="1"/>
          <p:nvPr/>
        </p:nvSpPr>
        <p:spPr>
          <a:xfrm>
            <a:off x="1084065" y="2505086"/>
            <a:ext cx="987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a-GE" sz="1200"/>
              <a:t>ივლ.</a:t>
            </a:r>
            <a:r>
              <a:rPr lang="de-DE" sz="1200"/>
              <a:t>-</a:t>
            </a:r>
            <a:r>
              <a:rPr lang="ka-GE" sz="1200"/>
              <a:t>სექტ. </a:t>
            </a:r>
          </a:p>
          <a:p>
            <a:r>
              <a:rPr lang="ka-GE" sz="1200"/>
              <a:t>ბოლო</a:t>
            </a:r>
            <a:r>
              <a:rPr lang="de-DE" sz="1200"/>
              <a:t> 22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xmlns="" id="{47FC368E-EEB3-7394-31EA-343885C49683}"/>
              </a:ext>
            </a:extLst>
          </p:cNvPr>
          <p:cNvSpPr txBox="1"/>
          <p:nvPr/>
        </p:nvSpPr>
        <p:spPr>
          <a:xfrm>
            <a:off x="1559394" y="2054004"/>
            <a:ext cx="708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/>
              <a:t>26/27</a:t>
            </a:r>
            <a:br>
              <a:rPr lang="de-DE" sz="1200"/>
            </a:br>
            <a:r>
              <a:rPr lang="ka-GE" sz="1200"/>
              <a:t>სექტ</a:t>
            </a:r>
            <a:r>
              <a:rPr lang="de-DE" sz="1200"/>
              <a:t> 22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xmlns="" id="{A313C5C2-5463-598A-1C27-33FF4432A18C}"/>
              </a:ext>
            </a:extLst>
          </p:cNvPr>
          <p:cNvSpPr txBox="1"/>
          <p:nvPr/>
        </p:nvSpPr>
        <p:spPr>
          <a:xfrm>
            <a:off x="2144845" y="2476232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/>
              <a:t>28 </a:t>
            </a:r>
            <a:r>
              <a:rPr lang="ka-GE" sz="1200"/>
              <a:t>სექტ.</a:t>
            </a:r>
            <a:r>
              <a:rPr lang="de-DE" sz="1200"/>
              <a:t> </a:t>
            </a:r>
            <a:br>
              <a:rPr lang="de-DE" sz="1200"/>
            </a:br>
            <a:r>
              <a:rPr lang="de-DE" sz="1200"/>
              <a:t>22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xmlns="" id="{7A4C6A72-EC71-9CF4-E9F7-49F46B383C5E}"/>
              </a:ext>
            </a:extLst>
          </p:cNvPr>
          <p:cNvSpPr txBox="1"/>
          <p:nvPr/>
        </p:nvSpPr>
        <p:spPr>
          <a:xfrm>
            <a:off x="3075538" y="2546911"/>
            <a:ext cx="1505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/>
              <a:t>28 </a:t>
            </a:r>
            <a:r>
              <a:rPr lang="ka-GE" sz="1200"/>
              <a:t>სექტ.</a:t>
            </a:r>
            <a:r>
              <a:rPr lang="de-DE" sz="1200"/>
              <a:t> </a:t>
            </a:r>
            <a:r>
              <a:rPr lang="ka-GE" sz="1200"/>
              <a:t>- </a:t>
            </a:r>
            <a:r>
              <a:rPr lang="de-DE" sz="1200"/>
              <a:t>4. </a:t>
            </a:r>
            <a:r>
              <a:rPr lang="ka-GE" sz="1200"/>
              <a:t>ოქტ.</a:t>
            </a:r>
            <a:r>
              <a:rPr lang="de-DE" sz="1200"/>
              <a:t> 22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xmlns="" id="{27957F22-C516-A53B-23E7-E039BA65D343}"/>
              </a:ext>
            </a:extLst>
          </p:cNvPr>
          <p:cNvSpPr txBox="1"/>
          <p:nvPr/>
        </p:nvSpPr>
        <p:spPr>
          <a:xfrm>
            <a:off x="5091266" y="4282068"/>
            <a:ext cx="8001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/>
              <a:t>5./6. </a:t>
            </a:r>
            <a:r>
              <a:rPr lang="ka-GE" sz="1050"/>
              <a:t>ოქტ</a:t>
            </a:r>
            <a:r>
              <a:rPr lang="de-DE" sz="1050"/>
              <a:t> </a:t>
            </a:r>
            <a:br>
              <a:rPr lang="de-DE" sz="1050"/>
            </a:br>
            <a:r>
              <a:rPr lang="de-DE" sz="1050"/>
              <a:t>22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xmlns="" id="{84152C53-7B12-DA7F-3E79-7659997D8BB4}"/>
              </a:ext>
            </a:extLst>
          </p:cNvPr>
          <p:cNvSpPr txBox="1"/>
          <p:nvPr/>
        </p:nvSpPr>
        <p:spPr>
          <a:xfrm>
            <a:off x="5856589" y="4308703"/>
            <a:ext cx="67977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/>
              <a:t>7. </a:t>
            </a:r>
            <a:r>
              <a:rPr lang="ka-GE" sz="1050"/>
              <a:t>ოქტ</a:t>
            </a:r>
            <a:r>
              <a:rPr lang="de-DE" sz="1050"/>
              <a:t> </a:t>
            </a:r>
            <a:br>
              <a:rPr lang="de-DE" sz="1050"/>
            </a:br>
            <a:r>
              <a:rPr lang="de-DE" sz="1050"/>
              <a:t>22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xmlns="" id="{EED0881D-E04E-561B-C3F8-7C030B82F1F9}"/>
              </a:ext>
            </a:extLst>
          </p:cNvPr>
          <p:cNvSpPr txBox="1"/>
          <p:nvPr/>
        </p:nvSpPr>
        <p:spPr>
          <a:xfrm>
            <a:off x="6419850" y="4295559"/>
            <a:ext cx="61732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/>
              <a:t>12. </a:t>
            </a:r>
            <a:r>
              <a:rPr lang="ka-GE" sz="1050"/>
              <a:t>ოქტ</a:t>
            </a:r>
            <a:r>
              <a:rPr lang="de-DE" sz="1050"/>
              <a:t> </a:t>
            </a:r>
            <a:br>
              <a:rPr lang="de-DE" sz="1050"/>
            </a:br>
            <a:r>
              <a:rPr lang="de-DE" sz="1050"/>
              <a:t>22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xmlns="" id="{8FCDAF72-2D66-812E-041B-F98A3ACEA7A8}"/>
              </a:ext>
            </a:extLst>
          </p:cNvPr>
          <p:cNvSpPr txBox="1"/>
          <p:nvPr/>
        </p:nvSpPr>
        <p:spPr>
          <a:xfrm>
            <a:off x="7008597" y="4275990"/>
            <a:ext cx="1430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200"/>
              <a:t>ოქტ.</a:t>
            </a:r>
            <a:r>
              <a:rPr lang="de-DE" sz="1200"/>
              <a:t> </a:t>
            </a:r>
            <a:r>
              <a:rPr lang="ka-GE" sz="1200"/>
              <a:t>-</a:t>
            </a:r>
            <a:r>
              <a:rPr lang="de-DE" sz="1200"/>
              <a:t> </a:t>
            </a:r>
            <a:r>
              <a:rPr lang="ka-GE" sz="1200"/>
              <a:t>თებერვალი </a:t>
            </a:r>
          </a:p>
          <a:p>
            <a:pPr algn="ctr"/>
            <a:r>
              <a:rPr lang="de-DE" sz="1200"/>
              <a:t>/</a:t>
            </a:r>
            <a:r>
              <a:rPr lang="ka-GE" sz="1200"/>
              <a:t> მარტი</a:t>
            </a:r>
            <a:r>
              <a:rPr lang="de-DE" sz="1200"/>
              <a:t> 22</a:t>
            </a:r>
          </a:p>
        </p:txBody>
      </p:sp>
    </p:spTree>
    <p:extLst>
      <p:ext uri="{BB962C8B-B14F-4D97-AF65-F5344CB8AC3E}">
        <p14:creationId xmlns:p14="http://schemas.microsoft.com/office/powerpoint/2010/main" val="34183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2A36123-972E-FDE6-4EF3-FEBF4E727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037" y="1293073"/>
            <a:ext cx="7659438" cy="498149"/>
          </a:xfrm>
        </p:spPr>
        <p:txBody>
          <a:bodyPr>
            <a:normAutofit fontScale="90000"/>
          </a:bodyPr>
          <a:lstStyle/>
          <a:p>
            <a:r>
              <a:rPr lang="de-DE" dirty="0"/>
              <a:t>PACA</a:t>
            </a:r>
            <a:r>
              <a:rPr lang="ka-GE" dirty="0"/>
              <a:t>-ს </a:t>
            </a:r>
            <a:r>
              <a:rPr lang="ka-GE" dirty="0" smtClean="0"/>
              <a:t>ჯგუფი</a:t>
            </a:r>
            <a:endParaRPr lang="de-DE" dirty="0"/>
          </a:p>
        </p:txBody>
      </p:sp>
      <p:pic>
        <p:nvPicPr>
          <p:cNvPr id="1027" name="Picture 3" descr="C:\Users\Turism\Desktop\ფოტოები\308712802_755415565546621_5249850034810227334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73" y="2653431"/>
            <a:ext cx="8147307" cy="220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48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71B2186-2971-BD5C-9B3D-0788D848A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/>
              <a:t>ინტერვიუების </a:t>
            </a:r>
            <a:r>
              <a:rPr lang="ka-GE" dirty="0" smtClean="0"/>
              <a:t>გეგმა 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186F4E71-53D9-9830-6CA6-939D11A7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a-GE" dirty="0"/>
              <a:t>დღევანდელი დღიდან </a:t>
            </a:r>
            <a:r>
              <a:rPr lang="ka-GE" dirty="0" smtClean="0"/>
              <a:t>კვირამდე: </a:t>
            </a:r>
            <a:r>
              <a:rPr lang="ka-GE" dirty="0"/>
              <a:t>ინტერვიუები შერჩეულ სექტორებში მოქმედი ბიზნესებისა და დამხმარე ორგანიზაციების წარმომადგენლებთან</a:t>
            </a:r>
          </a:p>
          <a:p>
            <a:r>
              <a:rPr lang="ka-GE" dirty="0"/>
              <a:t>ორშაბათიდან ოთხშაბათამდე: ფოკუს ჯგუფებში განხილვები და დამატებითი ინტერვიუები</a:t>
            </a:r>
          </a:p>
          <a:p>
            <a:r>
              <a:rPr lang="ka-GE" dirty="0" smtClean="0"/>
              <a:t>7 ოქტომბერი: </a:t>
            </a:r>
            <a:r>
              <a:rPr lang="ka-GE" dirty="0"/>
              <a:t>დასკვნითი პრეზენტაცია 10:00 სთ-ზე </a:t>
            </a:r>
            <a:endParaRPr lang="ka-GE" dirty="0" smtClean="0"/>
          </a:p>
          <a:p>
            <a:pPr marL="0" indent="0" algn="ctr">
              <a:buNone/>
            </a:pPr>
            <a:r>
              <a:rPr lang="ka-GE" dirty="0" smtClean="0"/>
              <a:t> </a:t>
            </a:r>
            <a:r>
              <a:rPr lang="ka-GE" dirty="0"/>
              <a:t>გთხოვთ, შემოგვიერთდეთ!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1597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634</Words>
  <Application>Microsoft Office PowerPoint</Application>
  <PresentationFormat>Экран (4:3)</PresentationFormat>
  <Paragraphs>139</Paragraphs>
  <Slides>14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Office Theme</vt:lpstr>
      <vt:lpstr>2_Office Theme</vt:lpstr>
      <vt:lpstr>1_Office Theme</vt:lpstr>
      <vt:lpstr>საქართველოში ადგილობრივი ეკონომიკური განვითარების მხარდაჭერა</vt:lpstr>
      <vt:lpstr>დღის განრიგი  </vt:lpstr>
      <vt:lpstr>მანდატის ძირითადი ამოცანები </vt:lpstr>
      <vt:lpstr>LED-ის საპილოტე პროექტები სენაკსა და ფოთში</vt:lpstr>
      <vt:lpstr>საწყისი სამუშაო შეხვედრა:  ამოცანები</vt:lpstr>
      <vt:lpstr>რა არის PACA?</vt:lpstr>
      <vt:lpstr>აქტივობების თანამიმდევრობა PACA-ში</vt:lpstr>
      <vt:lpstr>PACA-ს ჯგუფი</vt:lpstr>
      <vt:lpstr>ინტერვიუების გეგმა </vt:lpstr>
      <vt:lpstr>ადგილობრივი ეკონომიკის მთვარი სექტორების შეთავაზება</vt:lpstr>
      <vt:lpstr>ბრილიანტის ინსტრუმენტის სტრუქტურა: საწყისი სამუშაო შეხვედრა</vt:lpstr>
      <vt:lpstr>მოპატიჟება ინტერვიუებში მონაწილეობისთვის </vt:lpstr>
      <vt:lpstr>მოუთმენლად ველოდებით თქვენთან ერთად მუშაობას შეფასების პროცესში!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Government in Georgia – Recent Developments and Chalanges</dc:title>
  <dc:creator>David Melua</dc:creator>
  <cp:lastModifiedBy>Turism</cp:lastModifiedBy>
  <cp:revision>40</cp:revision>
  <dcterms:created xsi:type="dcterms:W3CDTF">2016-04-12T11:30:58Z</dcterms:created>
  <dcterms:modified xsi:type="dcterms:W3CDTF">2022-09-28T04:55:08Z</dcterms:modified>
</cp:coreProperties>
</file>